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7" r:id="rId1"/>
  </p:sldMasterIdLst>
  <p:notesMasterIdLst>
    <p:notesMasterId r:id="rId21"/>
  </p:notesMasterIdLst>
  <p:sldIdLst>
    <p:sldId id="256" r:id="rId2"/>
    <p:sldId id="257" r:id="rId3"/>
    <p:sldId id="299" r:id="rId4"/>
    <p:sldId id="298" r:id="rId5"/>
    <p:sldId id="300" r:id="rId6"/>
    <p:sldId id="301" r:id="rId7"/>
    <p:sldId id="302" r:id="rId8"/>
    <p:sldId id="303" r:id="rId9"/>
    <p:sldId id="318" r:id="rId10"/>
    <p:sldId id="317" r:id="rId11"/>
    <p:sldId id="304" r:id="rId12"/>
    <p:sldId id="310" r:id="rId13"/>
    <p:sldId id="308" r:id="rId14"/>
    <p:sldId id="311" r:id="rId15"/>
    <p:sldId id="312" r:id="rId16"/>
    <p:sldId id="313" r:id="rId17"/>
    <p:sldId id="314" r:id="rId18"/>
    <p:sldId id="315" r:id="rId19"/>
    <p:sldId id="316" r:id="rId20"/>
  </p:sldIdLst>
  <p:sldSz cx="9906000" cy="6858000" type="A4"/>
  <p:notesSz cx="6858000" cy="9906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DF4"/>
          </a:solidFill>
        </a:fill>
      </a:tcStyle>
    </a:wholeTbl>
    <a:band1H>
      <a:tcStyle>
        <a:tcBdr/>
        <a:fill>
          <a:solidFill>
            <a:srgbClr val="D0D8E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0D8E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F81BD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F81BD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F81BD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F81BD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7"/>
    <p:restoredTop sz="94753"/>
  </p:normalViewPr>
  <p:slideViewPr>
    <p:cSldViewPr snapToGrid="0" snapToObjects="1">
      <p:cViewPr>
        <p:scale>
          <a:sx n="96" d="100"/>
          <a:sy n="96" d="100"/>
        </p:scale>
        <p:origin x="1720" y="384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g>
</file>

<file path=ppt/media/image14.png>
</file>

<file path=ppt/media/image2.png>
</file>

<file path=ppt/media/image3.jpeg>
</file>

<file path=ppt/media/image4.jpg>
</file>

<file path=ppt/media/image5.jpeg>
</file>

<file path=ppt/media/image6.gif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197BA19-87F0-BD44-89E4-D2C5C5B66A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5999" y="812517"/>
            <a:ext cx="7127281" cy="400895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F9E4CFE-174B-B547-B126-EF467557D90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en-US"/>
              <a:t>Click to edit the notes format</a:t>
            </a:r>
          </a:p>
        </p:txBody>
      </p:sp>
      <p:sp>
        <p:nvSpPr>
          <p:cNvPr id="4" name="PlaceHolder 3">
            <a:extLst>
              <a:ext uri="{FF2B5EF4-FFF2-40B4-BE49-F238E27FC236}">
                <a16:creationId xmlns:a16="http://schemas.microsoft.com/office/drawing/2014/main" id="{120D734B-00F7-F84D-A88C-08C3A3FEDE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5" name="PlaceHolder 4">
            <a:extLst>
              <a:ext uri="{FF2B5EF4-FFF2-40B4-BE49-F238E27FC236}">
                <a16:creationId xmlns:a16="http://schemas.microsoft.com/office/drawing/2014/main" id="{9A50DE3D-5F35-CC44-BCA4-807897CE17B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PlaceHolder 5">
            <a:extLst>
              <a:ext uri="{FF2B5EF4-FFF2-40B4-BE49-F238E27FC236}">
                <a16:creationId xmlns:a16="http://schemas.microsoft.com/office/drawing/2014/main" id="{F543BC22-2D89-8F49-AD74-9A812607D11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PlaceHolder 6">
            <a:extLst>
              <a:ext uri="{FF2B5EF4-FFF2-40B4-BE49-F238E27FC236}">
                <a16:creationId xmlns:a16="http://schemas.microsoft.com/office/drawing/2014/main" id="{106C5930-6C1B-8448-83A1-93F6CA92BC1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fld id="{DFE42B08-3274-C043-995A-2CBF5111145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91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-1" baseline="0">
        <a:solidFill>
          <a:srgbClr val="000000"/>
        </a:solidFill>
        <a:uFillTx/>
        <a:latin typeface="Arial"/>
        <a:ea typeface="DejaVu Sans"/>
        <a:cs typeface="DejaVu San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AD9470ED-ACD4-5248-9E65-1FE845A970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4ED1C388-243D-4E4F-B816-0DBAA4FEB19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17A6ECBF-3E96-0245-88E6-9C85CCC5B83C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78D6207-B76D-F446-8D3F-FB79BA6C8EE1}" type="slidenum">
              <a:t>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10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7592416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78991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91326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450693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79276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6519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75221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70173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914710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DFE42B08-3274-C043-995A-2CBF5111145A}" type="slidenum">
              <a:rPr lang="es-ES" smtClean="0"/>
              <a:t>19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48462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4838367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6848160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935506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5721716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2043432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880908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1311247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6041" y="1788454"/>
            <a:ext cx="6793499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7425" y="3956281"/>
            <a:ext cx="555073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1697" y="6453386"/>
            <a:ext cx="1306455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99545" y="6453386"/>
            <a:ext cx="5706494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7430" y="6453386"/>
            <a:ext cx="1296987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11697" y="744470"/>
            <a:ext cx="8672721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24875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5" y="2295527"/>
            <a:ext cx="7800975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92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4197" y="624156"/>
            <a:ext cx="161519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5" y="624156"/>
            <a:ext cx="6201569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619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22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83" y="1301362"/>
            <a:ext cx="7810539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583" y="4216328"/>
            <a:ext cx="7810539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363" y="6453386"/>
            <a:ext cx="131820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99754" y="6453386"/>
            <a:ext cx="5706494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7430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623470" y="1685652"/>
            <a:ext cx="2660948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623470" y="1685652"/>
            <a:ext cx="2660948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538978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4425" y="2286001"/>
            <a:ext cx="3613827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1890" y="2286001"/>
            <a:ext cx="3613827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59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25" y="685800"/>
            <a:ext cx="7800975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5" y="2340230"/>
            <a:ext cx="3613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4425" y="3305209"/>
            <a:ext cx="3613826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1573" y="2349754"/>
            <a:ext cx="3613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01573" y="3305209"/>
            <a:ext cx="3613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25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39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04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43091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169" y="685800"/>
            <a:ext cx="3132773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3016" y="685801"/>
            <a:ext cx="4234815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169" y="2856344"/>
            <a:ext cx="3132773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8169" y="6453386"/>
            <a:ext cx="97871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92330" y="6453386"/>
            <a:ext cx="1928611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30052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8652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43091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169" y="685800"/>
            <a:ext cx="3132773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94847" y="2"/>
            <a:ext cx="5411153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169" y="2855968"/>
            <a:ext cx="3132773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8169" y="6453386"/>
            <a:ext cx="97871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92330" y="6453386"/>
            <a:ext cx="1928611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30052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11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4425" y="685800"/>
            <a:ext cx="7800975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5" y="2286000"/>
            <a:ext cx="7800975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29903" y="6453386"/>
            <a:ext cx="978715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1021" y="6453386"/>
            <a:ext cx="5103175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6599" y="6453386"/>
            <a:ext cx="1296987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88452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88452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783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6.gif"/><Relationship Id="rId4" Type="http://schemas.openxmlformats.org/officeDocument/2006/relationships/image" Target="../media/image7.jpeg"/><Relationship Id="rId9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gif"/><Relationship Id="rId9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gif"/><Relationship Id="rId9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14.png"/><Relationship Id="rId10" Type="http://schemas.openxmlformats.org/officeDocument/2006/relationships/image" Target="../media/image13.jpg"/><Relationship Id="rId4" Type="http://schemas.openxmlformats.org/officeDocument/2006/relationships/image" Target="../media/image6.gif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14.png"/><Relationship Id="rId10" Type="http://schemas.openxmlformats.org/officeDocument/2006/relationships/image" Target="../media/image13.jpg"/><Relationship Id="rId4" Type="http://schemas.openxmlformats.org/officeDocument/2006/relationships/image" Target="../media/image6.gif"/><Relationship Id="rId9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Relationship Id="rId9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FBB8ADC7-53D8-8C4C-8AE2-EE114A46D457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B5EDBC-48DD-CF45-83FB-D659BCA1BB72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3">
            <a:extLst>
              <a:ext uri="{FF2B5EF4-FFF2-40B4-BE49-F238E27FC236}">
                <a16:creationId xmlns:a16="http://schemas.microsoft.com/office/drawing/2014/main" id="{5858A89C-E7A2-674A-BF14-B18C1FC37664}"/>
              </a:ext>
            </a:extLst>
          </p:cNvPr>
          <p:cNvSpPr/>
          <p:nvPr/>
        </p:nvSpPr>
        <p:spPr>
          <a:xfrm>
            <a:off x="298615" y="3192664"/>
            <a:ext cx="9144182" cy="4068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Javier Ortiz-Tudela and Francesco Pupillo</a:t>
            </a:r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" name="CustomShape 4">
            <a:extLst>
              <a:ext uri="{FF2B5EF4-FFF2-40B4-BE49-F238E27FC236}">
                <a16:creationId xmlns:a16="http://schemas.microsoft.com/office/drawing/2014/main" id="{AD3A5E85-2260-D845-84A0-25E878656DC9}"/>
              </a:ext>
            </a:extLst>
          </p:cNvPr>
          <p:cNvSpPr/>
          <p:nvPr/>
        </p:nvSpPr>
        <p:spPr>
          <a:xfrm>
            <a:off x="671594" y="344163"/>
            <a:ext cx="7455935" cy="130416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Introduction into fMRI analysis. PsyMsc4 (Goethe 2021).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7" name="CustomShape 5">
            <a:extLst>
              <a:ext uri="{FF2B5EF4-FFF2-40B4-BE49-F238E27FC236}">
                <a16:creationId xmlns:a16="http://schemas.microsoft.com/office/drawing/2014/main" id="{D2743161-1F0F-ED4B-B63F-160B4440EBA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6">
            <a:extLst>
              <a:ext uri="{FF2B5EF4-FFF2-40B4-BE49-F238E27FC236}">
                <a16:creationId xmlns:a16="http://schemas.microsoft.com/office/drawing/2014/main" id="{557DDE80-D579-3E4B-90BD-0C6F3BC47EA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7">
            <a:extLst>
              <a:ext uri="{FF2B5EF4-FFF2-40B4-BE49-F238E27FC236}">
                <a16:creationId xmlns:a16="http://schemas.microsoft.com/office/drawing/2014/main" id="{B80CC83C-00EF-8B46-A0C2-D99B63F5944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8">
            <a:extLst>
              <a:ext uri="{FF2B5EF4-FFF2-40B4-BE49-F238E27FC236}">
                <a16:creationId xmlns:a16="http://schemas.microsoft.com/office/drawing/2014/main" id="{20978221-ACBE-E34A-AD20-634B6389AF3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A9EA44-D29E-7A42-BFA8-05C54369C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17" y="5670724"/>
            <a:ext cx="2036880" cy="110519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CustomShape 4">
            <a:extLst>
              <a:ext uri="{FF2B5EF4-FFF2-40B4-BE49-F238E27FC236}">
                <a16:creationId xmlns:a16="http://schemas.microsoft.com/office/drawing/2014/main" id="{B0BD24C5-644D-0C4A-A7BC-8B9AE3E956EA}"/>
              </a:ext>
            </a:extLst>
          </p:cNvPr>
          <p:cNvSpPr/>
          <p:nvPr/>
        </p:nvSpPr>
        <p:spPr>
          <a:xfrm>
            <a:off x="671593" y="2031835"/>
            <a:ext cx="3214607" cy="83168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Session-2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CustomShape 4">
            <a:extLst>
              <a:ext uri="{FF2B5EF4-FFF2-40B4-BE49-F238E27FC236}">
                <a16:creationId xmlns:a16="http://schemas.microsoft.com/office/drawing/2014/main" id="{ED978D98-D884-0C4E-AD7E-A2459C74924A}"/>
              </a:ext>
            </a:extLst>
          </p:cNvPr>
          <p:cNvSpPr/>
          <p:nvPr/>
        </p:nvSpPr>
        <p:spPr>
          <a:xfrm>
            <a:off x="805404" y="632973"/>
            <a:ext cx="700856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Regression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is the usual approach for analysis of fMRI signals.</a:t>
            </a:r>
            <a:endParaRPr lang="en-US" sz="1800" b="0" strike="noStrike" spc="-1" dirty="0">
              <a:latin typeface="Arial"/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902E2F0B-0262-4B47-93E4-AE8376538306}"/>
              </a:ext>
            </a:extLst>
          </p:cNvPr>
          <p:cNvGrpSpPr/>
          <p:nvPr/>
        </p:nvGrpSpPr>
        <p:grpSpPr>
          <a:xfrm>
            <a:off x="957788" y="1469108"/>
            <a:ext cx="4658360" cy="1677629"/>
            <a:chOff x="915714" y="1733833"/>
            <a:chExt cx="4658360" cy="1677629"/>
          </a:xfrm>
        </p:grpSpPr>
        <p:sp>
          <p:nvSpPr>
            <p:cNvPr id="52" name="CustomShape 1">
              <a:extLst>
                <a:ext uri="{FF2B5EF4-FFF2-40B4-BE49-F238E27FC236}">
                  <a16:creationId xmlns:a16="http://schemas.microsoft.com/office/drawing/2014/main" id="{78EF421C-C0FA-9E42-99E9-A85260FD9A72}"/>
                </a:ext>
              </a:extLst>
            </p:cNvPr>
            <p:cNvSpPr/>
            <p:nvPr/>
          </p:nvSpPr>
          <p:spPr>
            <a:xfrm>
              <a:off x="948028" y="2055342"/>
              <a:ext cx="4285080" cy="1356120"/>
            </a:xfrm>
            <a:prstGeom prst="rect">
              <a:avLst/>
            </a:prstGeom>
            <a:noFill/>
            <a:ln>
              <a:solidFill>
                <a:srgbClr val="F737DC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53" name="Picture 4">
              <a:extLst>
                <a:ext uri="{FF2B5EF4-FFF2-40B4-BE49-F238E27FC236}">
                  <a16:creationId xmlns:a16="http://schemas.microsoft.com/office/drawing/2014/main" id="{AE3FD690-D797-594A-B087-84BBAF750092}"/>
                </a:ext>
              </a:extLst>
            </p:cNvPr>
            <p:cNvPicPr/>
            <p:nvPr/>
          </p:nvPicPr>
          <p:blipFill>
            <a:blip r:embed="rId3"/>
            <a:srcRect t="35545" r="89649"/>
            <a:stretch/>
          </p:blipFill>
          <p:spPr>
            <a:xfrm rot="16200000">
              <a:off x="2824348" y="536862"/>
              <a:ext cx="675000" cy="3999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54" name="CustomShape 6">
              <a:extLst>
                <a:ext uri="{FF2B5EF4-FFF2-40B4-BE49-F238E27FC236}">
                  <a16:creationId xmlns:a16="http://schemas.microsoft.com/office/drawing/2014/main" id="{F11EB452-F924-DC43-A66A-DAD1F3918301}"/>
                </a:ext>
              </a:extLst>
            </p:cNvPr>
            <p:cNvSpPr/>
            <p:nvPr/>
          </p:nvSpPr>
          <p:spPr>
            <a:xfrm>
              <a:off x="1084221" y="2921862"/>
              <a:ext cx="399960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" name="CustomShape 7">
              <a:extLst>
                <a:ext uri="{FF2B5EF4-FFF2-40B4-BE49-F238E27FC236}">
                  <a16:creationId xmlns:a16="http://schemas.microsoft.com/office/drawing/2014/main" id="{A9F4BF5D-6289-6549-AE6A-0017EE2FE782}"/>
                </a:ext>
              </a:extLst>
            </p:cNvPr>
            <p:cNvSpPr/>
            <p:nvPr/>
          </p:nvSpPr>
          <p:spPr>
            <a:xfrm>
              <a:off x="1090948" y="2947422"/>
              <a:ext cx="623880" cy="333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Time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56" name="CustomShape 4">
              <a:extLst>
                <a:ext uri="{FF2B5EF4-FFF2-40B4-BE49-F238E27FC236}">
                  <a16:creationId xmlns:a16="http://schemas.microsoft.com/office/drawing/2014/main" id="{A7314CCE-57A9-F843-B0EE-40F47FA65F4A}"/>
                </a:ext>
              </a:extLst>
            </p:cNvPr>
            <p:cNvSpPr/>
            <p:nvPr/>
          </p:nvSpPr>
          <p:spPr>
            <a:xfrm>
              <a:off x="915714" y="1733833"/>
              <a:ext cx="4658360" cy="383066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0004" tIns="44997" rIns="90004" bIns="44997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en-US" spc="-1" dirty="0">
                  <a:solidFill>
                    <a:srgbClr val="000000"/>
                  </a:solidFill>
                  <a:latin typeface="Calibri" pitchFamily="34"/>
                  <a:ea typeface="DejaVu Sans"/>
                  <a:cs typeface="Calibri" pitchFamily="34"/>
                </a:rPr>
                <a:t>Measured signal in 1 voxel over many volumes</a:t>
              </a:r>
            </a:p>
            <a:p>
              <a:pPr lvl="0" defTabSz="9144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en-US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endParaRPr>
            </a:p>
          </p:txBody>
        </p:sp>
      </p:grpSp>
      <p:sp>
        <p:nvSpPr>
          <p:cNvPr id="57" name="CustomShape 4">
            <a:extLst>
              <a:ext uri="{FF2B5EF4-FFF2-40B4-BE49-F238E27FC236}">
                <a16:creationId xmlns:a16="http://schemas.microsoft.com/office/drawing/2014/main" id="{54CC785E-EBA5-CF4F-9F7C-A87D0B221EA8}"/>
              </a:ext>
            </a:extLst>
          </p:cNvPr>
          <p:cNvSpPr/>
          <p:nvPr/>
        </p:nvSpPr>
        <p:spPr>
          <a:xfrm>
            <a:off x="571518" y="0"/>
            <a:ext cx="724244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GLM. Generalized Linear Models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584399C1-DFDB-994E-9A82-39A4FFA281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119" y="3146737"/>
            <a:ext cx="4290457" cy="343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21739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Alpaca Singing Free Stock Photo - Public Domain Pictures">
            <a:extLst>
              <a:ext uri="{FF2B5EF4-FFF2-40B4-BE49-F238E27FC236}">
                <a16:creationId xmlns:a16="http://schemas.microsoft.com/office/drawing/2014/main" id="{F3B8B8DA-6742-9643-A828-8CF33F3F7A13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604936" y="193359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lpaca Looking Free Stock Photo - Public Domain Pictures">
            <a:extLst>
              <a:ext uri="{FF2B5EF4-FFF2-40B4-BE49-F238E27FC236}">
                <a16:creationId xmlns:a16="http://schemas.microsoft.com/office/drawing/2014/main" id="{A260DEF9-11AE-404C-A97D-7CE96A7C2076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506" y="192147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B56FE142-9D30-D74E-816F-C042EE5A9353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646798" y="192777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Imagen 3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28C82A3C-CE89-4E49-AA85-560D7F311D0B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t="11987" b="9778"/>
          <a:stretch/>
        </p:blipFill>
        <p:spPr>
          <a:xfrm>
            <a:off x="3636934" y="192959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3" name="Picture 2"/>
          <p:cNvPicPr/>
          <p:nvPr/>
        </p:nvPicPr>
        <p:blipFill>
          <a:blip r:embed="rId7"/>
          <a:srcRect l="12360" t="32018" r="53017" b="54382"/>
          <a:stretch/>
        </p:blipFill>
        <p:spPr>
          <a:xfrm>
            <a:off x="2476442" y="4868971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174" name="CustomShape 1"/>
          <p:cNvSpPr/>
          <p:nvPr/>
        </p:nvSpPr>
        <p:spPr>
          <a:xfrm>
            <a:off x="2262242" y="315429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8"/>
          <a:srcRect t="35545" r="89649"/>
          <a:stretch/>
        </p:blipFill>
        <p:spPr>
          <a:xfrm rot="16200000">
            <a:off x="4138562" y="163617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162" y="402369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2971" y="403652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80" name="CustomShape 6"/>
          <p:cNvSpPr/>
          <p:nvPr/>
        </p:nvSpPr>
        <p:spPr>
          <a:xfrm>
            <a:off x="2262242" y="4797691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7"/>
          <p:cNvSpPr/>
          <p:nvPr/>
        </p:nvSpPr>
        <p:spPr>
          <a:xfrm>
            <a:off x="2405162" y="566709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8"/>
          <p:cNvSpPr/>
          <p:nvPr/>
        </p:nvSpPr>
        <p:spPr>
          <a:xfrm>
            <a:off x="2455328" y="567956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83" name="CustomShape 9"/>
          <p:cNvSpPr/>
          <p:nvPr/>
        </p:nvSpPr>
        <p:spPr>
          <a:xfrm>
            <a:off x="1914122" y="4877611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84" name="CustomShape 10"/>
          <p:cNvSpPr/>
          <p:nvPr/>
        </p:nvSpPr>
        <p:spPr>
          <a:xfrm>
            <a:off x="1931402" y="5369011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93" name="CustomShape 11"/>
          <p:cNvSpPr/>
          <p:nvPr/>
        </p:nvSpPr>
        <p:spPr>
          <a:xfrm>
            <a:off x="319752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4" name="CustomShape 12"/>
          <p:cNvSpPr/>
          <p:nvPr/>
        </p:nvSpPr>
        <p:spPr>
          <a:xfrm>
            <a:off x="416412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5" name="CustomShape 13"/>
          <p:cNvSpPr/>
          <p:nvPr/>
        </p:nvSpPr>
        <p:spPr>
          <a:xfrm>
            <a:off x="516420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6" name="CustomShape 14"/>
          <p:cNvSpPr/>
          <p:nvPr/>
        </p:nvSpPr>
        <p:spPr>
          <a:xfrm>
            <a:off x="703442" y="2011291"/>
            <a:ext cx="14619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202" y="343689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8" name="CustomShape 16"/>
          <p:cNvSpPr/>
          <p:nvPr/>
        </p:nvSpPr>
        <p:spPr>
          <a:xfrm>
            <a:off x="700562" y="4868971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39" name="Picture 4" descr="Alpaca Singing Free Stock Photo - Public Domain Pictures">
            <a:extLst>
              <a:ext uri="{FF2B5EF4-FFF2-40B4-BE49-F238E27FC236}">
                <a16:creationId xmlns:a16="http://schemas.microsoft.com/office/drawing/2014/main" id="{6FA40546-2CC2-5340-A505-FD51D4CEA98A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2100" y="4961166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Alpaca Looking Free Stock Photo - Public Domain Pictures">
            <a:extLst>
              <a:ext uri="{FF2B5EF4-FFF2-40B4-BE49-F238E27FC236}">
                <a16:creationId xmlns:a16="http://schemas.microsoft.com/office/drawing/2014/main" id="{BE524FE0-0940-7543-B6A4-AE25A8E7A31A}"/>
              </a:ext>
            </a:extLst>
          </p:cNvPr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670" y="4949043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Imagen 40">
            <a:extLst>
              <a:ext uri="{FF2B5EF4-FFF2-40B4-BE49-F238E27FC236}">
                <a16:creationId xmlns:a16="http://schemas.microsoft.com/office/drawing/2014/main" id="{E3C230E7-ED71-8B4C-8717-FC50E01BE8B7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613962" y="4955347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" name="Imagen 41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6A7EC82D-5516-B240-A791-FEE3201F8390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t="11987" b="9778"/>
          <a:stretch/>
        </p:blipFill>
        <p:spPr>
          <a:xfrm>
            <a:off x="3604098" y="4957171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2"/>
          <p:cNvPicPr/>
          <p:nvPr/>
        </p:nvPicPr>
        <p:blipFill>
          <a:blip r:embed="rId3"/>
          <a:srcRect l="12360" t="32018" r="53017" b="54382"/>
          <a:stretch/>
        </p:blipFill>
        <p:spPr>
          <a:xfrm>
            <a:off x="2476442" y="4868971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174" name="CustomShape 1"/>
          <p:cNvSpPr/>
          <p:nvPr/>
        </p:nvSpPr>
        <p:spPr>
          <a:xfrm>
            <a:off x="2262242" y="315429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4138562" y="163617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162" y="402369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2971" y="403652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80" name="CustomShape 6"/>
          <p:cNvSpPr/>
          <p:nvPr/>
        </p:nvSpPr>
        <p:spPr>
          <a:xfrm>
            <a:off x="2262242" y="4797691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7"/>
          <p:cNvSpPr/>
          <p:nvPr/>
        </p:nvSpPr>
        <p:spPr>
          <a:xfrm>
            <a:off x="2405162" y="566709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8"/>
          <p:cNvSpPr/>
          <p:nvPr/>
        </p:nvSpPr>
        <p:spPr>
          <a:xfrm>
            <a:off x="2455328" y="567956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83" name="CustomShape 9"/>
          <p:cNvSpPr/>
          <p:nvPr/>
        </p:nvSpPr>
        <p:spPr>
          <a:xfrm>
            <a:off x="1914122" y="4877611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84" name="CustomShape 10"/>
          <p:cNvSpPr/>
          <p:nvPr/>
        </p:nvSpPr>
        <p:spPr>
          <a:xfrm>
            <a:off x="1931402" y="5369011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93" name="CustomShape 11"/>
          <p:cNvSpPr/>
          <p:nvPr/>
        </p:nvSpPr>
        <p:spPr>
          <a:xfrm>
            <a:off x="319752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4" name="CustomShape 12"/>
          <p:cNvSpPr/>
          <p:nvPr/>
        </p:nvSpPr>
        <p:spPr>
          <a:xfrm>
            <a:off x="416412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5" name="CustomShape 13"/>
          <p:cNvSpPr/>
          <p:nvPr/>
        </p:nvSpPr>
        <p:spPr>
          <a:xfrm>
            <a:off x="5164202" y="2011291"/>
            <a:ext cx="314640" cy="363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6" name="CustomShape 14"/>
          <p:cNvSpPr/>
          <p:nvPr/>
        </p:nvSpPr>
        <p:spPr>
          <a:xfrm>
            <a:off x="703442" y="2011291"/>
            <a:ext cx="146196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202" y="343689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98" name="CustomShape 16"/>
          <p:cNvSpPr/>
          <p:nvPr/>
        </p:nvSpPr>
        <p:spPr>
          <a:xfrm>
            <a:off x="700562" y="4868971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23E275C-FB4F-7949-8993-D5529F8EFC46}"/>
              </a:ext>
            </a:extLst>
          </p:cNvPr>
          <p:cNvGrpSpPr/>
          <p:nvPr/>
        </p:nvGrpSpPr>
        <p:grpSpPr>
          <a:xfrm>
            <a:off x="7804130" y="4868971"/>
            <a:ext cx="1756610" cy="2112152"/>
            <a:chOff x="3777297" y="3429000"/>
            <a:chExt cx="3532983" cy="3759107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CBF710D3-1494-8B42-A3CD-8794D9E585BA}"/>
                </a:ext>
              </a:extLst>
            </p:cNvPr>
            <p:cNvPicPr/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4CCBE6C-8D6D-FC47-AE1D-0994DA6190D7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4" descr="Alpaca Singing Free Stock Photo - Public Domain Pictures">
            <a:extLst>
              <a:ext uri="{FF2B5EF4-FFF2-40B4-BE49-F238E27FC236}">
                <a16:creationId xmlns:a16="http://schemas.microsoft.com/office/drawing/2014/main" id="{E558DE09-5D91-9341-B9ED-591618B61B3A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604936" y="193359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Alpaca Looking Free Stock Photo - Public Domain Pictures">
            <a:extLst>
              <a:ext uri="{FF2B5EF4-FFF2-40B4-BE49-F238E27FC236}">
                <a16:creationId xmlns:a16="http://schemas.microsoft.com/office/drawing/2014/main" id="{26C9533A-CC4D-0343-9A00-619B5D3B544A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506" y="192147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Imagen 34">
            <a:extLst>
              <a:ext uri="{FF2B5EF4-FFF2-40B4-BE49-F238E27FC236}">
                <a16:creationId xmlns:a16="http://schemas.microsoft.com/office/drawing/2014/main" id="{E3E0AEAD-A6B4-B64C-AD08-5A15C31B31D0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646798" y="192777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6" name="Imagen 35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6A594D20-9028-9941-8030-485BF868E3F8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t="11987" b="9778"/>
          <a:stretch/>
        </p:blipFill>
        <p:spPr>
          <a:xfrm>
            <a:off x="3636934" y="192959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" name="Picture 4" descr="Alpaca Singing Free Stock Photo - Public Domain Pictures">
            <a:extLst>
              <a:ext uri="{FF2B5EF4-FFF2-40B4-BE49-F238E27FC236}">
                <a16:creationId xmlns:a16="http://schemas.microsoft.com/office/drawing/2014/main" id="{00D1114D-C4EA-3E47-9371-E89F701404B5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2100" y="4961166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2" descr="Alpaca Looking Free Stock Photo - Public Domain Pictures">
            <a:extLst>
              <a:ext uri="{FF2B5EF4-FFF2-40B4-BE49-F238E27FC236}">
                <a16:creationId xmlns:a16="http://schemas.microsoft.com/office/drawing/2014/main" id="{30ADCAC7-FDB4-8C45-95F0-2B4B5E28447E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670" y="4949043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Imagen 38">
            <a:extLst>
              <a:ext uri="{FF2B5EF4-FFF2-40B4-BE49-F238E27FC236}">
                <a16:creationId xmlns:a16="http://schemas.microsoft.com/office/drawing/2014/main" id="{9DE0B319-E97D-DF46-9FE0-DFE9FD9CC5F3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613962" y="4955347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0" name="Imagen 39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5845F4AA-2025-A84D-BF92-2E5A80B3C037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t="11987" b="9778"/>
          <a:stretch/>
        </p:blipFill>
        <p:spPr>
          <a:xfrm>
            <a:off x="3604098" y="4957171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55459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23E275C-FB4F-7949-8993-D5529F8EFC46}"/>
              </a:ext>
            </a:extLst>
          </p:cNvPr>
          <p:cNvGrpSpPr/>
          <p:nvPr/>
        </p:nvGrpSpPr>
        <p:grpSpPr>
          <a:xfrm>
            <a:off x="7804130" y="4868971"/>
            <a:ext cx="1756610" cy="2112152"/>
            <a:chOff x="3777297" y="3429000"/>
            <a:chExt cx="3532983" cy="3759107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CBF710D3-1494-8B42-A3CD-8794D9E585BA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4CCBE6C-8D6D-FC47-AE1D-0994DA6190D7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788A0899-BA21-DE40-9E07-D37545B5C4E6}"/>
              </a:ext>
            </a:extLst>
          </p:cNvPr>
          <p:cNvPicPr/>
          <p:nvPr/>
        </p:nvPicPr>
        <p:blipFill>
          <a:blip r:embed="rId5"/>
          <a:srcRect l="12360" t="51282" r="51369" b="27188"/>
          <a:stretch/>
        </p:blipFill>
        <p:spPr>
          <a:xfrm>
            <a:off x="2548082" y="4893450"/>
            <a:ext cx="3927960" cy="1223461"/>
          </a:xfrm>
          <a:prstGeom prst="rect">
            <a:avLst/>
          </a:prstGeom>
          <a:ln>
            <a:noFill/>
          </a:ln>
        </p:spPr>
      </p:pic>
      <p:sp>
        <p:nvSpPr>
          <p:cNvPr id="34" name="CustomShape 13">
            <a:extLst>
              <a:ext uri="{FF2B5EF4-FFF2-40B4-BE49-F238E27FC236}">
                <a16:creationId xmlns:a16="http://schemas.microsoft.com/office/drawing/2014/main" id="{D0600852-50A4-5145-ACC1-89D4F75C8BFD}"/>
              </a:ext>
            </a:extLst>
          </p:cNvPr>
          <p:cNvSpPr/>
          <p:nvPr/>
        </p:nvSpPr>
        <p:spPr>
          <a:xfrm>
            <a:off x="2262242" y="4832432"/>
            <a:ext cx="4285080" cy="13561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" name="CustomShape 14">
            <a:extLst>
              <a:ext uri="{FF2B5EF4-FFF2-40B4-BE49-F238E27FC236}">
                <a16:creationId xmlns:a16="http://schemas.microsoft.com/office/drawing/2014/main" id="{0479A387-A2BF-5D46-AA01-0A1FA6FBE7B7}"/>
              </a:ext>
            </a:extLst>
          </p:cNvPr>
          <p:cNvSpPr/>
          <p:nvPr/>
        </p:nvSpPr>
        <p:spPr>
          <a:xfrm>
            <a:off x="698402" y="5114672"/>
            <a:ext cx="12700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115BD57D-66D9-B44D-8725-4B44F4A5E3B7}"/>
              </a:ext>
            </a:extLst>
          </p:cNvPr>
          <p:cNvPicPr/>
          <p:nvPr/>
        </p:nvPicPr>
        <p:blipFill>
          <a:blip r:embed="rId5"/>
          <a:srcRect l="12360" t="32018" r="53017" b="54382"/>
          <a:stretch/>
        </p:blipFill>
        <p:spPr>
          <a:xfrm>
            <a:off x="2476442" y="3336729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37" name="CustomShape 6">
            <a:extLst>
              <a:ext uri="{FF2B5EF4-FFF2-40B4-BE49-F238E27FC236}">
                <a16:creationId xmlns:a16="http://schemas.microsoft.com/office/drawing/2014/main" id="{9DB8A1CB-6C22-E64A-952C-94FCDDF824BC}"/>
              </a:ext>
            </a:extLst>
          </p:cNvPr>
          <p:cNvSpPr/>
          <p:nvPr/>
        </p:nvSpPr>
        <p:spPr>
          <a:xfrm>
            <a:off x="2262242" y="3265449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" name="CustomShape 7">
            <a:extLst>
              <a:ext uri="{FF2B5EF4-FFF2-40B4-BE49-F238E27FC236}">
                <a16:creationId xmlns:a16="http://schemas.microsoft.com/office/drawing/2014/main" id="{A60BD3EE-9E3B-974B-9D32-348A1996C225}"/>
              </a:ext>
            </a:extLst>
          </p:cNvPr>
          <p:cNvSpPr/>
          <p:nvPr/>
        </p:nvSpPr>
        <p:spPr>
          <a:xfrm>
            <a:off x="2405162" y="41348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8">
            <a:extLst>
              <a:ext uri="{FF2B5EF4-FFF2-40B4-BE49-F238E27FC236}">
                <a16:creationId xmlns:a16="http://schemas.microsoft.com/office/drawing/2014/main" id="{93448078-4129-4E46-BC0E-1E2B39350D15}"/>
              </a:ext>
            </a:extLst>
          </p:cNvPr>
          <p:cNvSpPr/>
          <p:nvPr/>
        </p:nvSpPr>
        <p:spPr>
          <a:xfrm>
            <a:off x="2455328" y="4147323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" name="CustomShape 9">
            <a:extLst>
              <a:ext uri="{FF2B5EF4-FFF2-40B4-BE49-F238E27FC236}">
                <a16:creationId xmlns:a16="http://schemas.microsoft.com/office/drawing/2014/main" id="{5D393342-07C7-474D-82CC-1E8CA420E82D}"/>
              </a:ext>
            </a:extLst>
          </p:cNvPr>
          <p:cNvSpPr/>
          <p:nvPr/>
        </p:nvSpPr>
        <p:spPr>
          <a:xfrm>
            <a:off x="1914122" y="334536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" name="CustomShape 10">
            <a:extLst>
              <a:ext uri="{FF2B5EF4-FFF2-40B4-BE49-F238E27FC236}">
                <a16:creationId xmlns:a16="http://schemas.microsoft.com/office/drawing/2014/main" id="{0B67FB9D-B4C5-624B-8AB8-79964D69DC4B}"/>
              </a:ext>
            </a:extLst>
          </p:cNvPr>
          <p:cNvSpPr/>
          <p:nvPr/>
        </p:nvSpPr>
        <p:spPr>
          <a:xfrm>
            <a:off x="1931402" y="383676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55" name="Picture 4" descr="Alpaca Singing Free Stock Photo - Public Domain Pictures">
            <a:extLst>
              <a:ext uri="{FF2B5EF4-FFF2-40B4-BE49-F238E27FC236}">
                <a16:creationId xmlns:a16="http://schemas.microsoft.com/office/drawing/2014/main" id="{53FF7F83-2221-494E-8A18-9451999E10B8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4250" y="342892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2" descr="Alpaca Looking Free Stock Photo - Public Domain Pictures">
            <a:extLst>
              <a:ext uri="{FF2B5EF4-FFF2-40B4-BE49-F238E27FC236}">
                <a16:creationId xmlns:a16="http://schemas.microsoft.com/office/drawing/2014/main" id="{C43F2FD7-E05A-3C4E-B842-6E3EF69E7FC0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820" y="341680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4237B1F5-9FCF-0D4D-8F88-D4D8789367BB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616112" y="34231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8" name="Imagen 57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881A49ED-BFF2-224F-A7AF-AE64FC4B5FDE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t="11987" b="9778"/>
          <a:stretch/>
        </p:blipFill>
        <p:spPr>
          <a:xfrm>
            <a:off x="3606248" y="34249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1736800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23E275C-FB4F-7949-8993-D5529F8EFC46}"/>
              </a:ext>
            </a:extLst>
          </p:cNvPr>
          <p:cNvGrpSpPr/>
          <p:nvPr/>
        </p:nvGrpSpPr>
        <p:grpSpPr>
          <a:xfrm>
            <a:off x="7804130" y="4868971"/>
            <a:ext cx="1756610" cy="2112152"/>
            <a:chOff x="3777297" y="3429000"/>
            <a:chExt cx="3532983" cy="3759107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CBF710D3-1494-8B42-A3CD-8794D9E585BA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4CCBE6C-8D6D-FC47-AE1D-0994DA6190D7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788A0899-BA21-DE40-9E07-D37545B5C4E6}"/>
              </a:ext>
            </a:extLst>
          </p:cNvPr>
          <p:cNvPicPr/>
          <p:nvPr/>
        </p:nvPicPr>
        <p:blipFill>
          <a:blip r:embed="rId5"/>
          <a:srcRect l="12360" t="51282" r="51369" b="27188"/>
          <a:stretch/>
        </p:blipFill>
        <p:spPr>
          <a:xfrm>
            <a:off x="2548082" y="4893450"/>
            <a:ext cx="3927960" cy="1223461"/>
          </a:xfrm>
          <a:prstGeom prst="rect">
            <a:avLst/>
          </a:prstGeom>
          <a:ln>
            <a:noFill/>
          </a:ln>
        </p:spPr>
      </p:pic>
      <p:sp>
        <p:nvSpPr>
          <p:cNvPr id="34" name="CustomShape 13">
            <a:extLst>
              <a:ext uri="{FF2B5EF4-FFF2-40B4-BE49-F238E27FC236}">
                <a16:creationId xmlns:a16="http://schemas.microsoft.com/office/drawing/2014/main" id="{D0600852-50A4-5145-ACC1-89D4F75C8BFD}"/>
              </a:ext>
            </a:extLst>
          </p:cNvPr>
          <p:cNvSpPr/>
          <p:nvPr/>
        </p:nvSpPr>
        <p:spPr>
          <a:xfrm>
            <a:off x="2262242" y="4832432"/>
            <a:ext cx="4285080" cy="13561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" name="CustomShape 14">
            <a:extLst>
              <a:ext uri="{FF2B5EF4-FFF2-40B4-BE49-F238E27FC236}">
                <a16:creationId xmlns:a16="http://schemas.microsoft.com/office/drawing/2014/main" id="{0479A387-A2BF-5D46-AA01-0A1FA6FBE7B7}"/>
              </a:ext>
            </a:extLst>
          </p:cNvPr>
          <p:cNvSpPr/>
          <p:nvPr/>
        </p:nvSpPr>
        <p:spPr>
          <a:xfrm>
            <a:off x="698402" y="5114672"/>
            <a:ext cx="12700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115BD57D-66D9-B44D-8725-4B44F4A5E3B7}"/>
              </a:ext>
            </a:extLst>
          </p:cNvPr>
          <p:cNvPicPr/>
          <p:nvPr/>
        </p:nvPicPr>
        <p:blipFill>
          <a:blip r:embed="rId5"/>
          <a:srcRect l="12360" t="32018" r="53017" b="54382"/>
          <a:stretch/>
        </p:blipFill>
        <p:spPr>
          <a:xfrm>
            <a:off x="2476442" y="3336729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37" name="CustomShape 6">
            <a:extLst>
              <a:ext uri="{FF2B5EF4-FFF2-40B4-BE49-F238E27FC236}">
                <a16:creationId xmlns:a16="http://schemas.microsoft.com/office/drawing/2014/main" id="{9DB8A1CB-6C22-E64A-952C-94FCDDF824BC}"/>
              </a:ext>
            </a:extLst>
          </p:cNvPr>
          <p:cNvSpPr/>
          <p:nvPr/>
        </p:nvSpPr>
        <p:spPr>
          <a:xfrm>
            <a:off x="2262242" y="3265449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" name="CustomShape 7">
            <a:extLst>
              <a:ext uri="{FF2B5EF4-FFF2-40B4-BE49-F238E27FC236}">
                <a16:creationId xmlns:a16="http://schemas.microsoft.com/office/drawing/2014/main" id="{A60BD3EE-9E3B-974B-9D32-348A1996C225}"/>
              </a:ext>
            </a:extLst>
          </p:cNvPr>
          <p:cNvSpPr/>
          <p:nvPr/>
        </p:nvSpPr>
        <p:spPr>
          <a:xfrm>
            <a:off x="2405162" y="41348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8">
            <a:extLst>
              <a:ext uri="{FF2B5EF4-FFF2-40B4-BE49-F238E27FC236}">
                <a16:creationId xmlns:a16="http://schemas.microsoft.com/office/drawing/2014/main" id="{93448078-4129-4E46-BC0E-1E2B39350D15}"/>
              </a:ext>
            </a:extLst>
          </p:cNvPr>
          <p:cNvSpPr/>
          <p:nvPr/>
        </p:nvSpPr>
        <p:spPr>
          <a:xfrm>
            <a:off x="2455328" y="4147323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" name="CustomShape 9">
            <a:extLst>
              <a:ext uri="{FF2B5EF4-FFF2-40B4-BE49-F238E27FC236}">
                <a16:creationId xmlns:a16="http://schemas.microsoft.com/office/drawing/2014/main" id="{5D393342-07C7-474D-82CC-1E8CA420E82D}"/>
              </a:ext>
            </a:extLst>
          </p:cNvPr>
          <p:cNvSpPr/>
          <p:nvPr/>
        </p:nvSpPr>
        <p:spPr>
          <a:xfrm>
            <a:off x="1914122" y="334536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" name="CustomShape 10">
            <a:extLst>
              <a:ext uri="{FF2B5EF4-FFF2-40B4-BE49-F238E27FC236}">
                <a16:creationId xmlns:a16="http://schemas.microsoft.com/office/drawing/2014/main" id="{0B67FB9D-B4C5-624B-8AB8-79964D69DC4B}"/>
              </a:ext>
            </a:extLst>
          </p:cNvPr>
          <p:cNvSpPr/>
          <p:nvPr/>
        </p:nvSpPr>
        <p:spPr>
          <a:xfrm>
            <a:off x="1931402" y="383676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5">
            <a:extLst>
              <a:ext uri="{FF2B5EF4-FFF2-40B4-BE49-F238E27FC236}">
                <a16:creationId xmlns:a16="http://schemas.microsoft.com/office/drawing/2014/main" id="{7C0F5432-D5EB-B843-A36D-724A6A4FD7BD}"/>
              </a:ext>
            </a:extLst>
          </p:cNvPr>
          <p:cNvSpPr/>
          <p:nvPr/>
        </p:nvSpPr>
        <p:spPr>
          <a:xfrm>
            <a:off x="6580559" y="2261049"/>
            <a:ext cx="856080" cy="342792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3">
            <a:extLst>
              <a:ext uri="{FF2B5EF4-FFF2-40B4-BE49-F238E27FC236}">
                <a16:creationId xmlns:a16="http://schemas.microsoft.com/office/drawing/2014/main" id="{A34E1B20-B4B5-A94B-836E-9D462D31CB6C}"/>
              </a:ext>
            </a:extLst>
          </p:cNvPr>
          <p:cNvSpPr/>
          <p:nvPr/>
        </p:nvSpPr>
        <p:spPr>
          <a:xfrm>
            <a:off x="7419575" y="2971690"/>
            <a:ext cx="2453476" cy="2056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Now we can use regression to obtain an estimate (</a:t>
            </a:r>
            <a:r>
              <a:rPr lang="en-US" b="1" spc="-1" dirty="0">
                <a:solidFill>
                  <a:srgbClr val="000000"/>
                </a:solidFill>
                <a:latin typeface="Arial"/>
              </a:rPr>
              <a:t>beta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) of how much our response model explains our BOLD signal in our </a:t>
            </a:r>
            <a:r>
              <a:rPr lang="en-US" b="1" spc="-1" dirty="0">
                <a:solidFill>
                  <a:srgbClr val="000000"/>
                </a:solidFill>
                <a:latin typeface="Arial"/>
              </a:rPr>
              <a:t>voxel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49" name="Picture 4" descr="Alpaca Singing Free Stock Photo - Public Domain Pictures">
            <a:extLst>
              <a:ext uri="{FF2B5EF4-FFF2-40B4-BE49-F238E27FC236}">
                <a16:creationId xmlns:a16="http://schemas.microsoft.com/office/drawing/2014/main" id="{68EA8DCB-0A48-F74C-89B9-A07605106BEE}"/>
              </a:ext>
            </a:extLst>
          </p:cNvPr>
          <p:cNvPicPr>
            <a:picLocks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4250" y="342892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Alpaca Looking Free Stock Photo - Public Domain Pictures">
            <a:extLst>
              <a:ext uri="{FF2B5EF4-FFF2-40B4-BE49-F238E27FC236}">
                <a16:creationId xmlns:a16="http://schemas.microsoft.com/office/drawing/2014/main" id="{AB6AB027-A9C5-404A-AC85-9E94FA93D158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820" y="341680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E36BFC1C-9A8B-6149-966E-CA8F54B0AEBB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2616112" y="34231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" name="Imagen 51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4CA29D5E-266A-3140-9CFD-DF65FDC08E2D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t="11987" b="9778"/>
          <a:stretch/>
        </p:blipFill>
        <p:spPr>
          <a:xfrm>
            <a:off x="3606248" y="34249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302874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23E275C-FB4F-7949-8993-D5529F8EFC46}"/>
              </a:ext>
            </a:extLst>
          </p:cNvPr>
          <p:cNvGrpSpPr/>
          <p:nvPr/>
        </p:nvGrpSpPr>
        <p:grpSpPr>
          <a:xfrm>
            <a:off x="7804130" y="4868971"/>
            <a:ext cx="1756610" cy="2112152"/>
            <a:chOff x="3777297" y="3429000"/>
            <a:chExt cx="3532983" cy="3759107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CBF710D3-1494-8B42-A3CD-8794D9E585BA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4CCBE6C-8D6D-FC47-AE1D-0994DA6190D7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788A0899-BA21-DE40-9E07-D37545B5C4E6}"/>
              </a:ext>
            </a:extLst>
          </p:cNvPr>
          <p:cNvPicPr/>
          <p:nvPr/>
        </p:nvPicPr>
        <p:blipFill>
          <a:blip r:embed="rId5"/>
          <a:srcRect l="12360" t="51282" r="51369" b="27188"/>
          <a:stretch/>
        </p:blipFill>
        <p:spPr>
          <a:xfrm>
            <a:off x="2548082" y="4893450"/>
            <a:ext cx="3927960" cy="1223461"/>
          </a:xfrm>
          <a:prstGeom prst="rect">
            <a:avLst/>
          </a:prstGeom>
          <a:ln>
            <a:noFill/>
          </a:ln>
        </p:spPr>
      </p:pic>
      <p:sp>
        <p:nvSpPr>
          <p:cNvPr id="34" name="CustomShape 13">
            <a:extLst>
              <a:ext uri="{FF2B5EF4-FFF2-40B4-BE49-F238E27FC236}">
                <a16:creationId xmlns:a16="http://schemas.microsoft.com/office/drawing/2014/main" id="{D0600852-50A4-5145-ACC1-89D4F75C8BFD}"/>
              </a:ext>
            </a:extLst>
          </p:cNvPr>
          <p:cNvSpPr/>
          <p:nvPr/>
        </p:nvSpPr>
        <p:spPr>
          <a:xfrm>
            <a:off x="2262242" y="4832432"/>
            <a:ext cx="4285080" cy="13561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" name="CustomShape 14">
            <a:extLst>
              <a:ext uri="{FF2B5EF4-FFF2-40B4-BE49-F238E27FC236}">
                <a16:creationId xmlns:a16="http://schemas.microsoft.com/office/drawing/2014/main" id="{0479A387-A2BF-5D46-AA01-0A1FA6FBE7B7}"/>
              </a:ext>
            </a:extLst>
          </p:cNvPr>
          <p:cNvSpPr/>
          <p:nvPr/>
        </p:nvSpPr>
        <p:spPr>
          <a:xfrm>
            <a:off x="698402" y="5114672"/>
            <a:ext cx="12700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115BD57D-66D9-B44D-8725-4B44F4A5E3B7}"/>
              </a:ext>
            </a:extLst>
          </p:cNvPr>
          <p:cNvPicPr/>
          <p:nvPr/>
        </p:nvPicPr>
        <p:blipFill>
          <a:blip r:embed="rId5"/>
          <a:srcRect l="12360" t="32018" r="53017" b="54382"/>
          <a:stretch/>
        </p:blipFill>
        <p:spPr>
          <a:xfrm>
            <a:off x="2476442" y="3336729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37" name="CustomShape 6">
            <a:extLst>
              <a:ext uri="{FF2B5EF4-FFF2-40B4-BE49-F238E27FC236}">
                <a16:creationId xmlns:a16="http://schemas.microsoft.com/office/drawing/2014/main" id="{9DB8A1CB-6C22-E64A-952C-94FCDDF824BC}"/>
              </a:ext>
            </a:extLst>
          </p:cNvPr>
          <p:cNvSpPr/>
          <p:nvPr/>
        </p:nvSpPr>
        <p:spPr>
          <a:xfrm>
            <a:off x="2262242" y="3265449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" name="CustomShape 7">
            <a:extLst>
              <a:ext uri="{FF2B5EF4-FFF2-40B4-BE49-F238E27FC236}">
                <a16:creationId xmlns:a16="http://schemas.microsoft.com/office/drawing/2014/main" id="{A60BD3EE-9E3B-974B-9D32-348A1996C225}"/>
              </a:ext>
            </a:extLst>
          </p:cNvPr>
          <p:cNvSpPr/>
          <p:nvPr/>
        </p:nvSpPr>
        <p:spPr>
          <a:xfrm>
            <a:off x="2405162" y="41348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8">
            <a:extLst>
              <a:ext uri="{FF2B5EF4-FFF2-40B4-BE49-F238E27FC236}">
                <a16:creationId xmlns:a16="http://schemas.microsoft.com/office/drawing/2014/main" id="{93448078-4129-4E46-BC0E-1E2B39350D15}"/>
              </a:ext>
            </a:extLst>
          </p:cNvPr>
          <p:cNvSpPr/>
          <p:nvPr/>
        </p:nvSpPr>
        <p:spPr>
          <a:xfrm>
            <a:off x="2455328" y="4147323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" name="CustomShape 9">
            <a:extLst>
              <a:ext uri="{FF2B5EF4-FFF2-40B4-BE49-F238E27FC236}">
                <a16:creationId xmlns:a16="http://schemas.microsoft.com/office/drawing/2014/main" id="{5D393342-07C7-474D-82CC-1E8CA420E82D}"/>
              </a:ext>
            </a:extLst>
          </p:cNvPr>
          <p:cNvSpPr/>
          <p:nvPr/>
        </p:nvSpPr>
        <p:spPr>
          <a:xfrm>
            <a:off x="1914122" y="334536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" name="CustomShape 10">
            <a:extLst>
              <a:ext uri="{FF2B5EF4-FFF2-40B4-BE49-F238E27FC236}">
                <a16:creationId xmlns:a16="http://schemas.microsoft.com/office/drawing/2014/main" id="{0B67FB9D-B4C5-624B-8AB8-79964D69DC4B}"/>
              </a:ext>
            </a:extLst>
          </p:cNvPr>
          <p:cNvSpPr/>
          <p:nvPr/>
        </p:nvSpPr>
        <p:spPr>
          <a:xfrm>
            <a:off x="1931402" y="383676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5">
            <a:extLst>
              <a:ext uri="{FF2B5EF4-FFF2-40B4-BE49-F238E27FC236}">
                <a16:creationId xmlns:a16="http://schemas.microsoft.com/office/drawing/2014/main" id="{7C0F5432-D5EB-B843-A36D-724A6A4FD7BD}"/>
              </a:ext>
            </a:extLst>
          </p:cNvPr>
          <p:cNvSpPr/>
          <p:nvPr/>
        </p:nvSpPr>
        <p:spPr>
          <a:xfrm>
            <a:off x="6580559" y="2261049"/>
            <a:ext cx="856080" cy="342792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" name="Picture 4" descr="Resultado de imagen de 3d cube voxels brain&quot;">
            <a:extLst>
              <a:ext uri="{FF2B5EF4-FFF2-40B4-BE49-F238E27FC236}">
                <a16:creationId xmlns:a16="http://schemas.microsoft.com/office/drawing/2014/main" id="{2D640516-0850-0A42-9489-512D3F68DF9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7580004" y="3003639"/>
            <a:ext cx="1881427" cy="18653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sp>
        <p:nvSpPr>
          <p:cNvPr id="47" name="CustomShape 3">
            <a:extLst>
              <a:ext uri="{FF2B5EF4-FFF2-40B4-BE49-F238E27FC236}">
                <a16:creationId xmlns:a16="http://schemas.microsoft.com/office/drawing/2014/main" id="{9BA555EB-473D-2944-9C4E-8FF7F7FFFF80}"/>
              </a:ext>
            </a:extLst>
          </p:cNvPr>
          <p:cNvSpPr/>
          <p:nvPr/>
        </p:nvSpPr>
        <p:spPr>
          <a:xfrm>
            <a:off x="7277179" y="1670105"/>
            <a:ext cx="2453476" cy="1356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If run for every voxel, we will get one beta estimate per voxel, i.e., a beta map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49" name="Picture 4" descr="Alpaca Singing Free Stock Photo - Public Domain Pictures">
            <a:extLst>
              <a:ext uri="{FF2B5EF4-FFF2-40B4-BE49-F238E27FC236}">
                <a16:creationId xmlns:a16="http://schemas.microsoft.com/office/drawing/2014/main" id="{0FB83A0B-901B-254A-8A0F-4EAD7D6D56E6}"/>
              </a:ext>
            </a:extLst>
          </p:cNvPr>
          <p:cNvPicPr>
            <a:picLocks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4250" y="342892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2" descr="Alpaca Looking Free Stock Photo - Public Domain Pictures">
            <a:extLst>
              <a:ext uri="{FF2B5EF4-FFF2-40B4-BE49-F238E27FC236}">
                <a16:creationId xmlns:a16="http://schemas.microsoft.com/office/drawing/2014/main" id="{005009E4-79E4-C948-8352-3520A73910D5}"/>
              </a:ext>
            </a:extLst>
          </p:cNvPr>
          <p:cNvPicPr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820" y="341680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BB1B0999-3CEB-E248-913C-CE37478E0242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616112" y="34231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" name="Imagen 51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A94E031C-AD3E-D840-9B44-D035321C438B}"/>
              </a:ext>
            </a:extLst>
          </p:cNvPr>
          <p:cNvPicPr>
            <a:picLocks/>
          </p:cNvPicPr>
          <p:nvPr/>
        </p:nvPicPr>
        <p:blipFill rotWithShape="1">
          <a:blip r:embed="rId10"/>
          <a:srcRect t="11987" b="9778"/>
          <a:stretch/>
        </p:blipFill>
        <p:spPr>
          <a:xfrm>
            <a:off x="3606248" y="34249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3599703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9258480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respond to ANIMAL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grpSp>
        <p:nvGrpSpPr>
          <p:cNvPr id="30" name="Grupo 29">
            <a:extLst>
              <a:ext uri="{FF2B5EF4-FFF2-40B4-BE49-F238E27FC236}">
                <a16:creationId xmlns:a16="http://schemas.microsoft.com/office/drawing/2014/main" id="{A23E275C-FB4F-7949-8993-D5529F8EFC46}"/>
              </a:ext>
            </a:extLst>
          </p:cNvPr>
          <p:cNvGrpSpPr/>
          <p:nvPr/>
        </p:nvGrpSpPr>
        <p:grpSpPr>
          <a:xfrm>
            <a:off x="7804130" y="4868971"/>
            <a:ext cx="1756610" cy="2112152"/>
            <a:chOff x="3777297" y="3429000"/>
            <a:chExt cx="3532983" cy="3759107"/>
          </a:xfrm>
        </p:grpSpPr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CBF710D3-1494-8B42-A3CD-8794D9E585BA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32" name="Conector recto 31">
              <a:extLst>
                <a:ext uri="{FF2B5EF4-FFF2-40B4-BE49-F238E27FC236}">
                  <a16:creationId xmlns:a16="http://schemas.microsoft.com/office/drawing/2014/main" id="{D4CCBE6C-8D6D-FC47-AE1D-0994DA6190D7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Picture 2">
            <a:extLst>
              <a:ext uri="{FF2B5EF4-FFF2-40B4-BE49-F238E27FC236}">
                <a16:creationId xmlns:a16="http://schemas.microsoft.com/office/drawing/2014/main" id="{788A0899-BA21-DE40-9E07-D37545B5C4E6}"/>
              </a:ext>
            </a:extLst>
          </p:cNvPr>
          <p:cNvPicPr/>
          <p:nvPr/>
        </p:nvPicPr>
        <p:blipFill>
          <a:blip r:embed="rId5"/>
          <a:srcRect l="12360" t="51282" r="51369" b="27188"/>
          <a:stretch/>
        </p:blipFill>
        <p:spPr>
          <a:xfrm>
            <a:off x="2548082" y="4893450"/>
            <a:ext cx="3927960" cy="1223461"/>
          </a:xfrm>
          <a:prstGeom prst="rect">
            <a:avLst/>
          </a:prstGeom>
          <a:ln>
            <a:noFill/>
          </a:ln>
        </p:spPr>
      </p:pic>
      <p:sp>
        <p:nvSpPr>
          <p:cNvPr id="34" name="CustomShape 13">
            <a:extLst>
              <a:ext uri="{FF2B5EF4-FFF2-40B4-BE49-F238E27FC236}">
                <a16:creationId xmlns:a16="http://schemas.microsoft.com/office/drawing/2014/main" id="{D0600852-50A4-5145-ACC1-89D4F75C8BFD}"/>
              </a:ext>
            </a:extLst>
          </p:cNvPr>
          <p:cNvSpPr/>
          <p:nvPr/>
        </p:nvSpPr>
        <p:spPr>
          <a:xfrm>
            <a:off x="2262242" y="4832432"/>
            <a:ext cx="4285080" cy="135612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" name="CustomShape 14">
            <a:extLst>
              <a:ext uri="{FF2B5EF4-FFF2-40B4-BE49-F238E27FC236}">
                <a16:creationId xmlns:a16="http://schemas.microsoft.com/office/drawing/2014/main" id="{0479A387-A2BF-5D46-AA01-0A1FA6FBE7B7}"/>
              </a:ext>
            </a:extLst>
          </p:cNvPr>
          <p:cNvSpPr/>
          <p:nvPr/>
        </p:nvSpPr>
        <p:spPr>
          <a:xfrm>
            <a:off x="698402" y="5114672"/>
            <a:ext cx="127008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6" name="Picture 2">
            <a:extLst>
              <a:ext uri="{FF2B5EF4-FFF2-40B4-BE49-F238E27FC236}">
                <a16:creationId xmlns:a16="http://schemas.microsoft.com/office/drawing/2014/main" id="{115BD57D-66D9-B44D-8725-4B44F4A5E3B7}"/>
              </a:ext>
            </a:extLst>
          </p:cNvPr>
          <p:cNvPicPr/>
          <p:nvPr/>
        </p:nvPicPr>
        <p:blipFill>
          <a:blip r:embed="rId5"/>
          <a:srcRect l="12360" t="32018" r="53017" b="54382"/>
          <a:stretch/>
        </p:blipFill>
        <p:spPr>
          <a:xfrm>
            <a:off x="2476442" y="3336729"/>
            <a:ext cx="3856680" cy="856080"/>
          </a:xfrm>
          <a:prstGeom prst="rect">
            <a:avLst/>
          </a:prstGeom>
          <a:ln>
            <a:noFill/>
          </a:ln>
        </p:spPr>
      </p:pic>
      <p:sp>
        <p:nvSpPr>
          <p:cNvPr id="37" name="CustomShape 6">
            <a:extLst>
              <a:ext uri="{FF2B5EF4-FFF2-40B4-BE49-F238E27FC236}">
                <a16:creationId xmlns:a16="http://schemas.microsoft.com/office/drawing/2014/main" id="{9DB8A1CB-6C22-E64A-952C-94FCDDF824BC}"/>
              </a:ext>
            </a:extLst>
          </p:cNvPr>
          <p:cNvSpPr/>
          <p:nvPr/>
        </p:nvSpPr>
        <p:spPr>
          <a:xfrm>
            <a:off x="2262242" y="3265449"/>
            <a:ext cx="4285080" cy="13561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" name="CustomShape 7">
            <a:extLst>
              <a:ext uri="{FF2B5EF4-FFF2-40B4-BE49-F238E27FC236}">
                <a16:creationId xmlns:a16="http://schemas.microsoft.com/office/drawing/2014/main" id="{A60BD3EE-9E3B-974B-9D32-348A1996C225}"/>
              </a:ext>
            </a:extLst>
          </p:cNvPr>
          <p:cNvSpPr/>
          <p:nvPr/>
        </p:nvSpPr>
        <p:spPr>
          <a:xfrm>
            <a:off x="2405162" y="41348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" name="CustomShape 8">
            <a:extLst>
              <a:ext uri="{FF2B5EF4-FFF2-40B4-BE49-F238E27FC236}">
                <a16:creationId xmlns:a16="http://schemas.microsoft.com/office/drawing/2014/main" id="{93448078-4129-4E46-BC0E-1E2B39350D15}"/>
              </a:ext>
            </a:extLst>
          </p:cNvPr>
          <p:cNvSpPr/>
          <p:nvPr/>
        </p:nvSpPr>
        <p:spPr>
          <a:xfrm>
            <a:off x="2455328" y="4147323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" name="CustomShape 9">
            <a:extLst>
              <a:ext uri="{FF2B5EF4-FFF2-40B4-BE49-F238E27FC236}">
                <a16:creationId xmlns:a16="http://schemas.microsoft.com/office/drawing/2014/main" id="{5D393342-07C7-474D-82CC-1E8CA420E82D}"/>
              </a:ext>
            </a:extLst>
          </p:cNvPr>
          <p:cNvSpPr/>
          <p:nvPr/>
        </p:nvSpPr>
        <p:spPr>
          <a:xfrm>
            <a:off x="1914122" y="334536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" name="CustomShape 10">
            <a:extLst>
              <a:ext uri="{FF2B5EF4-FFF2-40B4-BE49-F238E27FC236}">
                <a16:creationId xmlns:a16="http://schemas.microsoft.com/office/drawing/2014/main" id="{0B67FB9D-B4C5-624B-8AB8-79964D69DC4B}"/>
              </a:ext>
            </a:extLst>
          </p:cNvPr>
          <p:cNvSpPr/>
          <p:nvPr/>
        </p:nvSpPr>
        <p:spPr>
          <a:xfrm>
            <a:off x="1931402" y="383676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" name="CustomShape 15">
            <a:extLst>
              <a:ext uri="{FF2B5EF4-FFF2-40B4-BE49-F238E27FC236}">
                <a16:creationId xmlns:a16="http://schemas.microsoft.com/office/drawing/2014/main" id="{7C0F5432-D5EB-B843-A36D-724A6A4FD7BD}"/>
              </a:ext>
            </a:extLst>
          </p:cNvPr>
          <p:cNvSpPr/>
          <p:nvPr/>
        </p:nvSpPr>
        <p:spPr>
          <a:xfrm>
            <a:off x="6580559" y="2261049"/>
            <a:ext cx="856080" cy="342792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" name="Picture 4" descr="Resultado de imagen de 3d cube voxels brain&quot;">
            <a:extLst>
              <a:ext uri="{FF2B5EF4-FFF2-40B4-BE49-F238E27FC236}">
                <a16:creationId xmlns:a16="http://schemas.microsoft.com/office/drawing/2014/main" id="{2D640516-0850-0A42-9489-512D3F68DF9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7580004" y="3003639"/>
            <a:ext cx="1881427" cy="18653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sp>
        <p:nvSpPr>
          <p:cNvPr id="47" name="CustomShape 3">
            <a:extLst>
              <a:ext uri="{FF2B5EF4-FFF2-40B4-BE49-F238E27FC236}">
                <a16:creationId xmlns:a16="http://schemas.microsoft.com/office/drawing/2014/main" id="{9BA555EB-473D-2944-9C4E-8FF7F7FFFF80}"/>
              </a:ext>
            </a:extLst>
          </p:cNvPr>
          <p:cNvSpPr/>
          <p:nvPr/>
        </p:nvSpPr>
        <p:spPr>
          <a:xfrm>
            <a:off x="7231142" y="1527869"/>
            <a:ext cx="2453476" cy="1356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What would the value in each voxel of the beta map represent?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48" name="Picture 4" descr="Alpaca Singing Free Stock Photo - Public Domain Pictures">
            <a:extLst>
              <a:ext uri="{FF2B5EF4-FFF2-40B4-BE49-F238E27FC236}">
                <a16:creationId xmlns:a16="http://schemas.microsoft.com/office/drawing/2014/main" id="{5DB57CBF-E63B-B243-A675-9F3C04AC058D}"/>
              </a:ext>
            </a:extLst>
          </p:cNvPr>
          <p:cNvPicPr>
            <a:picLocks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574250" y="3428924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" name="Picture 2" descr="Alpaca Looking Free Stock Photo - Public Domain Pictures">
            <a:extLst>
              <a:ext uri="{FF2B5EF4-FFF2-40B4-BE49-F238E27FC236}">
                <a16:creationId xmlns:a16="http://schemas.microsoft.com/office/drawing/2014/main" id="{52B349EF-D859-E141-95EE-9C38BD29D972}"/>
              </a:ext>
            </a:extLst>
          </p:cNvPr>
          <p:cNvPicPr>
            <a:picLocks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820" y="3416801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CA77DDAC-024E-6348-8B46-3EF83F8DD886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616112" y="34231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" name="Imagen 50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A3E3747D-7D08-B64F-B02C-B6333BB5F638}"/>
              </a:ext>
            </a:extLst>
          </p:cNvPr>
          <p:cNvPicPr>
            <a:picLocks/>
          </p:cNvPicPr>
          <p:nvPr/>
        </p:nvPicPr>
        <p:blipFill rotWithShape="1">
          <a:blip r:embed="rId10"/>
          <a:srcRect t="11987" b="9778"/>
          <a:stretch/>
        </p:blipFill>
        <p:spPr>
          <a:xfrm>
            <a:off x="3606248" y="34249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0115605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8959089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distinguish to DOGS FACES from ALPACAS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6BA6BC08-E19E-CB4F-A218-03E642F7FE87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2469817" y="4265529"/>
            <a:ext cx="1784880" cy="856080"/>
          </a:xfrm>
          <a:prstGeom prst="rect">
            <a:avLst/>
          </a:prstGeom>
          <a:ln>
            <a:noFill/>
          </a:ln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B4F811DD-488F-344E-92DE-6112C6E49C0A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4410182" y="3408369"/>
            <a:ext cx="1641960" cy="856080"/>
          </a:xfrm>
          <a:prstGeom prst="rect">
            <a:avLst/>
          </a:prstGeom>
          <a:ln>
            <a:noFill/>
          </a:ln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AE5A56F-C93F-7E4D-B000-48FC0C8D7CFD}"/>
              </a:ext>
            </a:extLst>
          </p:cNvPr>
          <p:cNvPicPr/>
          <p:nvPr/>
        </p:nvPicPr>
        <p:blipFill>
          <a:blip r:embed="rId4"/>
          <a:srcRect l="12360" t="32018" r="70279" b="54382"/>
          <a:stretch/>
        </p:blipFill>
        <p:spPr>
          <a:xfrm>
            <a:off x="2476622" y="3408369"/>
            <a:ext cx="1932480" cy="856080"/>
          </a:xfrm>
          <a:prstGeom prst="rect">
            <a:avLst/>
          </a:prstGeom>
          <a:ln>
            <a:noFill/>
          </a:ln>
        </p:spPr>
      </p:pic>
      <p:sp>
        <p:nvSpPr>
          <p:cNvPr id="42" name="CustomShape 6">
            <a:extLst>
              <a:ext uri="{FF2B5EF4-FFF2-40B4-BE49-F238E27FC236}">
                <a16:creationId xmlns:a16="http://schemas.microsoft.com/office/drawing/2014/main" id="{10CC739E-3568-4D43-8B82-209602AE29D4}"/>
              </a:ext>
            </a:extLst>
          </p:cNvPr>
          <p:cNvSpPr/>
          <p:nvPr/>
        </p:nvSpPr>
        <p:spPr>
          <a:xfrm>
            <a:off x="2262422" y="3336729"/>
            <a:ext cx="4285080" cy="21420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7">
            <a:extLst>
              <a:ext uri="{FF2B5EF4-FFF2-40B4-BE49-F238E27FC236}">
                <a16:creationId xmlns:a16="http://schemas.microsoft.com/office/drawing/2014/main" id="{4B712E26-9DDE-4C40-8CAA-7C4B1FC9970F}"/>
              </a:ext>
            </a:extLst>
          </p:cNvPr>
          <p:cNvSpPr/>
          <p:nvPr/>
        </p:nvSpPr>
        <p:spPr>
          <a:xfrm>
            <a:off x="2405342" y="420612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8">
            <a:extLst>
              <a:ext uri="{FF2B5EF4-FFF2-40B4-BE49-F238E27FC236}">
                <a16:creationId xmlns:a16="http://schemas.microsoft.com/office/drawing/2014/main" id="{D87581D4-4B4E-2B46-8279-2E749846628F}"/>
              </a:ext>
            </a:extLst>
          </p:cNvPr>
          <p:cNvSpPr/>
          <p:nvPr/>
        </p:nvSpPr>
        <p:spPr>
          <a:xfrm>
            <a:off x="1914302" y="341700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5" name="CustomShape 9">
            <a:extLst>
              <a:ext uri="{FF2B5EF4-FFF2-40B4-BE49-F238E27FC236}">
                <a16:creationId xmlns:a16="http://schemas.microsoft.com/office/drawing/2014/main" id="{502BF87B-F32B-1B4B-B8E3-CC887FDA6A6F}"/>
              </a:ext>
            </a:extLst>
          </p:cNvPr>
          <p:cNvSpPr/>
          <p:nvPr/>
        </p:nvSpPr>
        <p:spPr>
          <a:xfrm>
            <a:off x="1931582" y="390840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6163BF8F-D561-2245-927D-D2EF2449F2BE}"/>
              </a:ext>
            </a:extLst>
          </p:cNvPr>
          <p:cNvPicPr/>
          <p:nvPr/>
        </p:nvPicPr>
        <p:blipFill rotWithShape="1">
          <a:blip r:embed="rId4"/>
          <a:srcRect l="29024" t="32018" r="54624" b="54382"/>
          <a:stretch/>
        </p:blipFill>
        <p:spPr>
          <a:xfrm>
            <a:off x="4232027" y="4265529"/>
            <a:ext cx="1820115" cy="856080"/>
          </a:xfrm>
          <a:prstGeom prst="rect">
            <a:avLst/>
          </a:prstGeom>
          <a:ln>
            <a:noFill/>
          </a:ln>
        </p:spPr>
      </p:pic>
      <p:sp>
        <p:nvSpPr>
          <p:cNvPr id="50" name="CustomShape 12">
            <a:extLst>
              <a:ext uri="{FF2B5EF4-FFF2-40B4-BE49-F238E27FC236}">
                <a16:creationId xmlns:a16="http://schemas.microsoft.com/office/drawing/2014/main" id="{C2629BE9-C115-6146-9770-123C0D872505}"/>
              </a:ext>
            </a:extLst>
          </p:cNvPr>
          <p:cNvSpPr/>
          <p:nvPr/>
        </p:nvSpPr>
        <p:spPr>
          <a:xfrm>
            <a:off x="2410022" y="50636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13">
            <a:extLst>
              <a:ext uri="{FF2B5EF4-FFF2-40B4-BE49-F238E27FC236}">
                <a16:creationId xmlns:a16="http://schemas.microsoft.com/office/drawing/2014/main" id="{A771511D-916F-4A45-809B-0F3FCD2829EF}"/>
              </a:ext>
            </a:extLst>
          </p:cNvPr>
          <p:cNvSpPr/>
          <p:nvPr/>
        </p:nvSpPr>
        <p:spPr>
          <a:xfrm>
            <a:off x="2437402" y="5098909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60" name="Picture 4" descr="Alpaca Singing Free Stock Photo - Public Domain Pictures">
            <a:extLst>
              <a:ext uri="{FF2B5EF4-FFF2-40B4-BE49-F238E27FC236}">
                <a16:creationId xmlns:a16="http://schemas.microsoft.com/office/drawing/2014/main" id="{3F662C9E-55A4-0344-B9A8-B21BAB141EEE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466607" y="4367409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Alpaca Looking Free Stock Photo - Public Domain Pictures">
            <a:extLst>
              <a:ext uri="{FF2B5EF4-FFF2-40B4-BE49-F238E27FC236}">
                <a16:creationId xmlns:a16="http://schemas.microsoft.com/office/drawing/2014/main" id="{C2A2858C-3B87-E241-B79A-20984392E612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842" y="4355782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9A42CB-263D-0040-9F49-4F7D48A1C23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616112" y="34706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Imagen 62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32C3E118-0DC1-7041-97AA-FD51C7E9C31B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t="11987" b="9778"/>
          <a:stretch/>
        </p:blipFill>
        <p:spPr>
          <a:xfrm>
            <a:off x="3594373" y="34724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CustomShape 14">
            <a:extLst>
              <a:ext uri="{FF2B5EF4-FFF2-40B4-BE49-F238E27FC236}">
                <a16:creationId xmlns:a16="http://schemas.microsoft.com/office/drawing/2014/main" id="{D7C551FB-C233-B040-8AA7-05C74DB976EB}"/>
              </a:ext>
            </a:extLst>
          </p:cNvPr>
          <p:cNvSpPr/>
          <p:nvPr/>
        </p:nvSpPr>
        <p:spPr>
          <a:xfrm>
            <a:off x="6571282" y="3611049"/>
            <a:ext cx="1300196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65" name="CustomShape 15">
            <a:extLst>
              <a:ext uri="{FF2B5EF4-FFF2-40B4-BE49-F238E27FC236}">
                <a16:creationId xmlns:a16="http://schemas.microsoft.com/office/drawing/2014/main" id="{AD8598F8-88BB-EF4A-9312-05670855117E}"/>
              </a:ext>
            </a:extLst>
          </p:cNvPr>
          <p:cNvSpPr/>
          <p:nvPr/>
        </p:nvSpPr>
        <p:spPr>
          <a:xfrm>
            <a:off x="6577131" y="4464089"/>
            <a:ext cx="1300196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871211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8959089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distinguish to DOGS FACES from ALPACAS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6BA6BC08-E19E-CB4F-A218-03E642F7FE87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2469817" y="4265529"/>
            <a:ext cx="1784880" cy="856080"/>
          </a:xfrm>
          <a:prstGeom prst="rect">
            <a:avLst/>
          </a:prstGeom>
          <a:ln>
            <a:noFill/>
          </a:ln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B4F811DD-488F-344E-92DE-6112C6E49C0A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4410182" y="3408369"/>
            <a:ext cx="1641960" cy="856080"/>
          </a:xfrm>
          <a:prstGeom prst="rect">
            <a:avLst/>
          </a:prstGeom>
          <a:ln>
            <a:noFill/>
          </a:ln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AE5A56F-C93F-7E4D-B000-48FC0C8D7CFD}"/>
              </a:ext>
            </a:extLst>
          </p:cNvPr>
          <p:cNvPicPr/>
          <p:nvPr/>
        </p:nvPicPr>
        <p:blipFill>
          <a:blip r:embed="rId4"/>
          <a:srcRect l="12360" t="32018" r="70279" b="54382"/>
          <a:stretch/>
        </p:blipFill>
        <p:spPr>
          <a:xfrm>
            <a:off x="2476622" y="3408369"/>
            <a:ext cx="1932480" cy="856080"/>
          </a:xfrm>
          <a:prstGeom prst="rect">
            <a:avLst/>
          </a:prstGeom>
          <a:ln>
            <a:noFill/>
          </a:ln>
        </p:spPr>
      </p:pic>
      <p:sp>
        <p:nvSpPr>
          <p:cNvPr id="42" name="CustomShape 6">
            <a:extLst>
              <a:ext uri="{FF2B5EF4-FFF2-40B4-BE49-F238E27FC236}">
                <a16:creationId xmlns:a16="http://schemas.microsoft.com/office/drawing/2014/main" id="{10CC739E-3568-4D43-8B82-209602AE29D4}"/>
              </a:ext>
            </a:extLst>
          </p:cNvPr>
          <p:cNvSpPr/>
          <p:nvPr/>
        </p:nvSpPr>
        <p:spPr>
          <a:xfrm>
            <a:off x="2262422" y="3336729"/>
            <a:ext cx="4285080" cy="21420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7">
            <a:extLst>
              <a:ext uri="{FF2B5EF4-FFF2-40B4-BE49-F238E27FC236}">
                <a16:creationId xmlns:a16="http://schemas.microsoft.com/office/drawing/2014/main" id="{4B712E26-9DDE-4C40-8CAA-7C4B1FC9970F}"/>
              </a:ext>
            </a:extLst>
          </p:cNvPr>
          <p:cNvSpPr/>
          <p:nvPr/>
        </p:nvSpPr>
        <p:spPr>
          <a:xfrm>
            <a:off x="2405342" y="420612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8">
            <a:extLst>
              <a:ext uri="{FF2B5EF4-FFF2-40B4-BE49-F238E27FC236}">
                <a16:creationId xmlns:a16="http://schemas.microsoft.com/office/drawing/2014/main" id="{D87581D4-4B4E-2B46-8279-2E749846628F}"/>
              </a:ext>
            </a:extLst>
          </p:cNvPr>
          <p:cNvSpPr/>
          <p:nvPr/>
        </p:nvSpPr>
        <p:spPr>
          <a:xfrm>
            <a:off x="1914302" y="341700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5" name="CustomShape 9">
            <a:extLst>
              <a:ext uri="{FF2B5EF4-FFF2-40B4-BE49-F238E27FC236}">
                <a16:creationId xmlns:a16="http://schemas.microsoft.com/office/drawing/2014/main" id="{502BF87B-F32B-1B4B-B8E3-CC887FDA6A6F}"/>
              </a:ext>
            </a:extLst>
          </p:cNvPr>
          <p:cNvSpPr/>
          <p:nvPr/>
        </p:nvSpPr>
        <p:spPr>
          <a:xfrm>
            <a:off x="1931582" y="390840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6163BF8F-D561-2245-927D-D2EF2449F2BE}"/>
              </a:ext>
            </a:extLst>
          </p:cNvPr>
          <p:cNvPicPr/>
          <p:nvPr/>
        </p:nvPicPr>
        <p:blipFill rotWithShape="1">
          <a:blip r:embed="rId4"/>
          <a:srcRect l="29024" t="32018" r="54624" b="54382"/>
          <a:stretch/>
        </p:blipFill>
        <p:spPr>
          <a:xfrm>
            <a:off x="4232027" y="4265529"/>
            <a:ext cx="1820115" cy="856080"/>
          </a:xfrm>
          <a:prstGeom prst="rect">
            <a:avLst/>
          </a:prstGeom>
          <a:ln>
            <a:noFill/>
          </a:ln>
        </p:spPr>
      </p:pic>
      <p:sp>
        <p:nvSpPr>
          <p:cNvPr id="50" name="CustomShape 12">
            <a:extLst>
              <a:ext uri="{FF2B5EF4-FFF2-40B4-BE49-F238E27FC236}">
                <a16:creationId xmlns:a16="http://schemas.microsoft.com/office/drawing/2014/main" id="{C2629BE9-C115-6146-9770-123C0D872505}"/>
              </a:ext>
            </a:extLst>
          </p:cNvPr>
          <p:cNvSpPr/>
          <p:nvPr/>
        </p:nvSpPr>
        <p:spPr>
          <a:xfrm>
            <a:off x="2410022" y="50636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13">
            <a:extLst>
              <a:ext uri="{FF2B5EF4-FFF2-40B4-BE49-F238E27FC236}">
                <a16:creationId xmlns:a16="http://schemas.microsoft.com/office/drawing/2014/main" id="{A771511D-916F-4A45-809B-0F3FCD2829EF}"/>
              </a:ext>
            </a:extLst>
          </p:cNvPr>
          <p:cNvSpPr/>
          <p:nvPr/>
        </p:nvSpPr>
        <p:spPr>
          <a:xfrm>
            <a:off x="2437402" y="5098909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60" name="Picture 4" descr="Alpaca Singing Free Stock Photo - Public Domain Pictures">
            <a:extLst>
              <a:ext uri="{FF2B5EF4-FFF2-40B4-BE49-F238E27FC236}">
                <a16:creationId xmlns:a16="http://schemas.microsoft.com/office/drawing/2014/main" id="{3F662C9E-55A4-0344-B9A8-B21BAB141EEE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466607" y="4367409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Alpaca Looking Free Stock Photo - Public Domain Pictures">
            <a:extLst>
              <a:ext uri="{FF2B5EF4-FFF2-40B4-BE49-F238E27FC236}">
                <a16:creationId xmlns:a16="http://schemas.microsoft.com/office/drawing/2014/main" id="{C2A2858C-3B87-E241-B79A-20984392E612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842" y="4355782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9A42CB-263D-0040-9F49-4F7D48A1C23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616112" y="34706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Imagen 62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32C3E118-0DC1-7041-97AA-FD51C7E9C31B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t="11987" b="9778"/>
          <a:stretch/>
        </p:blipFill>
        <p:spPr>
          <a:xfrm>
            <a:off x="3594373" y="34724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2" name="Flecha: a la derecha 9">
            <a:extLst>
              <a:ext uri="{FF2B5EF4-FFF2-40B4-BE49-F238E27FC236}">
                <a16:creationId xmlns:a16="http://schemas.microsoft.com/office/drawing/2014/main" id="{21CCA220-F052-2C46-9D95-E602EBFFF03A}"/>
              </a:ext>
            </a:extLst>
          </p:cNvPr>
          <p:cNvSpPr/>
          <p:nvPr/>
        </p:nvSpPr>
        <p:spPr>
          <a:xfrm>
            <a:off x="6749150" y="3907241"/>
            <a:ext cx="894425" cy="274495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4" name="Picture 4" descr="Resultado de imagen de 3d cube voxels brain&quot;">
            <a:extLst>
              <a:ext uri="{FF2B5EF4-FFF2-40B4-BE49-F238E27FC236}">
                <a16:creationId xmlns:a16="http://schemas.microsoft.com/office/drawing/2014/main" id="{3CF27343-8859-4E4C-B293-DA05CA91EB4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7974418" y="2803968"/>
            <a:ext cx="1473235" cy="14606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sp>
        <p:nvSpPr>
          <p:cNvPr id="35" name="CustomShape 3">
            <a:extLst>
              <a:ext uri="{FF2B5EF4-FFF2-40B4-BE49-F238E27FC236}">
                <a16:creationId xmlns:a16="http://schemas.microsoft.com/office/drawing/2014/main" id="{50705912-E910-DD46-A0C7-5A9C0C2E4873}"/>
              </a:ext>
            </a:extLst>
          </p:cNvPr>
          <p:cNvSpPr/>
          <p:nvPr/>
        </p:nvSpPr>
        <p:spPr>
          <a:xfrm>
            <a:off x="7264329" y="1422969"/>
            <a:ext cx="2453476" cy="1356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If run for every voxel, we will get one beta estimate per voxel, i.e., a beta map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36" name="Picture 4" descr="Resultado de imagen de 3d cube voxels brain&quot;">
            <a:extLst>
              <a:ext uri="{FF2B5EF4-FFF2-40B4-BE49-F238E27FC236}">
                <a16:creationId xmlns:a16="http://schemas.microsoft.com/office/drawing/2014/main" id="{A037A917-ACE3-4E46-9F6B-ACC2308D4C28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8021747" y="4368593"/>
            <a:ext cx="1473235" cy="14606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sp>
        <p:nvSpPr>
          <p:cNvPr id="37" name="Flecha: a la derecha 9">
            <a:extLst>
              <a:ext uri="{FF2B5EF4-FFF2-40B4-BE49-F238E27FC236}">
                <a16:creationId xmlns:a16="http://schemas.microsoft.com/office/drawing/2014/main" id="{2B8DE542-8853-904B-83FC-4BFF90C36E79}"/>
              </a:ext>
            </a:extLst>
          </p:cNvPr>
          <p:cNvSpPr/>
          <p:nvPr/>
        </p:nvSpPr>
        <p:spPr>
          <a:xfrm>
            <a:off x="6749151" y="4916543"/>
            <a:ext cx="894425" cy="274495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8764460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CustomShape 1"/>
          <p:cNvSpPr/>
          <p:nvPr/>
        </p:nvSpPr>
        <p:spPr>
          <a:xfrm>
            <a:off x="2262422" y="1745461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3"/>
          <p:cNvSpPr/>
          <p:nvPr/>
        </p:nvSpPr>
        <p:spPr>
          <a:xfrm>
            <a:off x="766802" y="891331"/>
            <a:ext cx="8959089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distinguish to DOGS FACES from ALPACAS FACES?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17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742" y="227341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178" name="CustomShape 4"/>
          <p:cNvSpPr/>
          <p:nvPr/>
        </p:nvSpPr>
        <p:spPr>
          <a:xfrm>
            <a:off x="2405342" y="2614861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5"/>
          <p:cNvSpPr/>
          <p:nvPr/>
        </p:nvSpPr>
        <p:spPr>
          <a:xfrm>
            <a:off x="2443151" y="262769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97" name="CustomShape 15"/>
          <p:cNvSpPr/>
          <p:nvPr/>
        </p:nvSpPr>
        <p:spPr>
          <a:xfrm>
            <a:off x="700382" y="2028061"/>
            <a:ext cx="87840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B01DD469-4634-3B4B-8BB4-E0F3AFED50AA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6" name="CustomShape 16">
            <a:extLst>
              <a:ext uri="{FF2B5EF4-FFF2-40B4-BE49-F238E27FC236}">
                <a16:creationId xmlns:a16="http://schemas.microsoft.com/office/drawing/2014/main" id="{EA948D86-02A1-7448-9988-A5BD832501C8}"/>
              </a:ext>
            </a:extLst>
          </p:cNvPr>
          <p:cNvSpPr/>
          <p:nvPr/>
        </p:nvSpPr>
        <p:spPr>
          <a:xfrm>
            <a:off x="700562" y="3336729"/>
            <a:ext cx="800640" cy="63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" name="Picture 2">
            <a:extLst>
              <a:ext uri="{FF2B5EF4-FFF2-40B4-BE49-F238E27FC236}">
                <a16:creationId xmlns:a16="http://schemas.microsoft.com/office/drawing/2014/main" id="{6BA6BC08-E19E-CB4F-A218-03E642F7FE87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2469817" y="4265529"/>
            <a:ext cx="1784880" cy="856080"/>
          </a:xfrm>
          <a:prstGeom prst="rect">
            <a:avLst/>
          </a:prstGeom>
          <a:ln>
            <a:noFill/>
          </a:ln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B4F811DD-488F-344E-92DE-6112C6E49C0A}"/>
              </a:ext>
            </a:extLst>
          </p:cNvPr>
          <p:cNvPicPr/>
          <p:nvPr/>
        </p:nvPicPr>
        <p:blipFill>
          <a:blip r:embed="rId4"/>
          <a:srcRect l="18125" t="32018" r="78012" b="54382"/>
          <a:stretch/>
        </p:blipFill>
        <p:spPr>
          <a:xfrm>
            <a:off x="4410182" y="3408369"/>
            <a:ext cx="1641960" cy="856080"/>
          </a:xfrm>
          <a:prstGeom prst="rect">
            <a:avLst/>
          </a:prstGeom>
          <a:ln>
            <a:noFill/>
          </a:ln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DAE5A56F-C93F-7E4D-B000-48FC0C8D7CFD}"/>
              </a:ext>
            </a:extLst>
          </p:cNvPr>
          <p:cNvPicPr/>
          <p:nvPr/>
        </p:nvPicPr>
        <p:blipFill>
          <a:blip r:embed="rId4"/>
          <a:srcRect l="12360" t="32018" r="70279" b="54382"/>
          <a:stretch/>
        </p:blipFill>
        <p:spPr>
          <a:xfrm>
            <a:off x="2476622" y="3408369"/>
            <a:ext cx="1932480" cy="856080"/>
          </a:xfrm>
          <a:prstGeom prst="rect">
            <a:avLst/>
          </a:prstGeom>
          <a:ln>
            <a:noFill/>
          </a:ln>
        </p:spPr>
      </p:pic>
      <p:sp>
        <p:nvSpPr>
          <p:cNvPr id="42" name="CustomShape 6">
            <a:extLst>
              <a:ext uri="{FF2B5EF4-FFF2-40B4-BE49-F238E27FC236}">
                <a16:creationId xmlns:a16="http://schemas.microsoft.com/office/drawing/2014/main" id="{10CC739E-3568-4D43-8B82-209602AE29D4}"/>
              </a:ext>
            </a:extLst>
          </p:cNvPr>
          <p:cNvSpPr/>
          <p:nvPr/>
        </p:nvSpPr>
        <p:spPr>
          <a:xfrm>
            <a:off x="2262422" y="3336729"/>
            <a:ext cx="4285080" cy="214200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7">
            <a:extLst>
              <a:ext uri="{FF2B5EF4-FFF2-40B4-BE49-F238E27FC236}">
                <a16:creationId xmlns:a16="http://schemas.microsoft.com/office/drawing/2014/main" id="{4B712E26-9DDE-4C40-8CAA-7C4B1FC9970F}"/>
              </a:ext>
            </a:extLst>
          </p:cNvPr>
          <p:cNvSpPr/>
          <p:nvPr/>
        </p:nvSpPr>
        <p:spPr>
          <a:xfrm>
            <a:off x="2405342" y="420612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" name="CustomShape 8">
            <a:extLst>
              <a:ext uri="{FF2B5EF4-FFF2-40B4-BE49-F238E27FC236}">
                <a16:creationId xmlns:a16="http://schemas.microsoft.com/office/drawing/2014/main" id="{D87581D4-4B4E-2B46-8279-2E749846628F}"/>
              </a:ext>
            </a:extLst>
          </p:cNvPr>
          <p:cNvSpPr/>
          <p:nvPr/>
        </p:nvSpPr>
        <p:spPr>
          <a:xfrm>
            <a:off x="1914302" y="3417009"/>
            <a:ext cx="62856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5" name="CustomShape 9">
            <a:extLst>
              <a:ext uri="{FF2B5EF4-FFF2-40B4-BE49-F238E27FC236}">
                <a16:creationId xmlns:a16="http://schemas.microsoft.com/office/drawing/2014/main" id="{502BF87B-F32B-1B4B-B8E3-CC887FDA6A6F}"/>
              </a:ext>
            </a:extLst>
          </p:cNvPr>
          <p:cNvSpPr/>
          <p:nvPr/>
        </p:nvSpPr>
        <p:spPr>
          <a:xfrm>
            <a:off x="1931582" y="3908409"/>
            <a:ext cx="611640" cy="272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6163BF8F-D561-2245-927D-D2EF2449F2BE}"/>
              </a:ext>
            </a:extLst>
          </p:cNvPr>
          <p:cNvPicPr/>
          <p:nvPr/>
        </p:nvPicPr>
        <p:blipFill rotWithShape="1">
          <a:blip r:embed="rId4"/>
          <a:srcRect l="29024" t="32018" r="54624" b="54382"/>
          <a:stretch/>
        </p:blipFill>
        <p:spPr>
          <a:xfrm>
            <a:off x="4232027" y="4265529"/>
            <a:ext cx="1820115" cy="856080"/>
          </a:xfrm>
          <a:prstGeom prst="rect">
            <a:avLst/>
          </a:prstGeom>
          <a:ln>
            <a:noFill/>
          </a:ln>
        </p:spPr>
      </p:pic>
      <p:sp>
        <p:nvSpPr>
          <p:cNvPr id="50" name="CustomShape 12">
            <a:extLst>
              <a:ext uri="{FF2B5EF4-FFF2-40B4-BE49-F238E27FC236}">
                <a16:creationId xmlns:a16="http://schemas.microsoft.com/office/drawing/2014/main" id="{C2629BE9-C115-6146-9770-123C0D872505}"/>
              </a:ext>
            </a:extLst>
          </p:cNvPr>
          <p:cNvSpPr/>
          <p:nvPr/>
        </p:nvSpPr>
        <p:spPr>
          <a:xfrm>
            <a:off x="2410022" y="5063649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13">
            <a:extLst>
              <a:ext uri="{FF2B5EF4-FFF2-40B4-BE49-F238E27FC236}">
                <a16:creationId xmlns:a16="http://schemas.microsoft.com/office/drawing/2014/main" id="{A771511D-916F-4A45-809B-0F3FCD2829EF}"/>
              </a:ext>
            </a:extLst>
          </p:cNvPr>
          <p:cNvSpPr/>
          <p:nvPr/>
        </p:nvSpPr>
        <p:spPr>
          <a:xfrm>
            <a:off x="2437402" y="5098909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60" name="Picture 4" descr="Alpaca Singing Free Stock Photo - Public Domain Pictures">
            <a:extLst>
              <a:ext uri="{FF2B5EF4-FFF2-40B4-BE49-F238E27FC236}">
                <a16:creationId xmlns:a16="http://schemas.microsoft.com/office/drawing/2014/main" id="{3F662C9E-55A4-0344-B9A8-B21BAB141EEE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3" t="7198" r="26834"/>
          <a:stretch/>
        </p:blipFill>
        <p:spPr bwMode="auto">
          <a:xfrm>
            <a:off x="5466607" y="4367409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" descr="Alpaca Looking Free Stock Photo - Public Domain Pictures">
            <a:extLst>
              <a:ext uri="{FF2B5EF4-FFF2-40B4-BE49-F238E27FC236}">
                <a16:creationId xmlns:a16="http://schemas.microsoft.com/office/drawing/2014/main" id="{C2A2858C-3B87-E241-B79A-20984392E612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5842" y="4355782"/>
            <a:ext cx="468000" cy="6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9B9A42CB-263D-0040-9F49-4F7D48A1C23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616112" y="3470605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3" name="Imagen 62" descr="Un perro con la lengua de fuera&#10;&#10;Descripción generada automáticamente con confianza media">
            <a:extLst>
              <a:ext uri="{FF2B5EF4-FFF2-40B4-BE49-F238E27FC236}">
                <a16:creationId xmlns:a16="http://schemas.microsoft.com/office/drawing/2014/main" id="{32C3E118-0DC1-7041-97AA-FD51C7E9C31B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t="11987" b="9778"/>
          <a:stretch/>
        </p:blipFill>
        <p:spPr>
          <a:xfrm>
            <a:off x="3594373" y="3472429"/>
            <a:ext cx="468000" cy="684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2" name="Flecha: a la derecha 9">
            <a:extLst>
              <a:ext uri="{FF2B5EF4-FFF2-40B4-BE49-F238E27FC236}">
                <a16:creationId xmlns:a16="http://schemas.microsoft.com/office/drawing/2014/main" id="{21CCA220-F052-2C46-9D95-E602EBFFF03A}"/>
              </a:ext>
            </a:extLst>
          </p:cNvPr>
          <p:cNvSpPr/>
          <p:nvPr/>
        </p:nvSpPr>
        <p:spPr>
          <a:xfrm>
            <a:off x="6749150" y="3907241"/>
            <a:ext cx="894425" cy="274495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34" name="Picture 4" descr="Resultado de imagen de 3d cube voxels brain&quot;">
            <a:extLst>
              <a:ext uri="{FF2B5EF4-FFF2-40B4-BE49-F238E27FC236}">
                <a16:creationId xmlns:a16="http://schemas.microsoft.com/office/drawing/2014/main" id="{3CF27343-8859-4E4C-B293-DA05CA91EB4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7974418" y="2803968"/>
            <a:ext cx="1473235" cy="14606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pic>
        <p:nvPicPr>
          <p:cNvPr id="36" name="Picture 4" descr="Resultado de imagen de 3d cube voxels brain&quot;">
            <a:extLst>
              <a:ext uri="{FF2B5EF4-FFF2-40B4-BE49-F238E27FC236}">
                <a16:creationId xmlns:a16="http://schemas.microsoft.com/office/drawing/2014/main" id="{A037A917-ACE3-4E46-9F6B-ACC2308D4C28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8021747" y="4368593"/>
            <a:ext cx="1473235" cy="1460632"/>
          </a:xfrm>
          <a:prstGeom prst="rect">
            <a:avLst/>
          </a:prstGeom>
          <a:noFill/>
          <a:ln w="57150" cap="flat">
            <a:noFill/>
            <a:prstDash val="solid"/>
            <a:miter/>
          </a:ln>
        </p:spPr>
      </p:pic>
      <p:sp>
        <p:nvSpPr>
          <p:cNvPr id="37" name="Flecha: a la derecha 9">
            <a:extLst>
              <a:ext uri="{FF2B5EF4-FFF2-40B4-BE49-F238E27FC236}">
                <a16:creationId xmlns:a16="http://schemas.microsoft.com/office/drawing/2014/main" id="{2B8DE542-8853-904B-83FC-4BFF90C36E79}"/>
              </a:ext>
            </a:extLst>
          </p:cNvPr>
          <p:cNvSpPr/>
          <p:nvPr/>
        </p:nvSpPr>
        <p:spPr>
          <a:xfrm>
            <a:off x="6749151" y="4916543"/>
            <a:ext cx="894425" cy="274495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0" name="CustomShape 3">
            <a:extLst>
              <a:ext uri="{FF2B5EF4-FFF2-40B4-BE49-F238E27FC236}">
                <a16:creationId xmlns:a16="http://schemas.microsoft.com/office/drawing/2014/main" id="{B53334AF-59B0-0F49-B6FA-4EE0BFB25AC9}"/>
              </a:ext>
            </a:extLst>
          </p:cNvPr>
          <p:cNvSpPr/>
          <p:nvPr/>
        </p:nvSpPr>
        <p:spPr>
          <a:xfrm>
            <a:off x="7231142" y="1378700"/>
            <a:ext cx="2453476" cy="1356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What would the value in each voxel of the beta map represent?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462494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Recap of last week 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F13AB0D1-5CAF-2446-9206-8BFD71ED45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55521" y="757942"/>
            <a:ext cx="873169" cy="88164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3" name="Rectángulo 1">
            <a:extLst>
              <a:ext uri="{FF2B5EF4-FFF2-40B4-BE49-F238E27FC236}">
                <a16:creationId xmlns:a16="http://schemas.microsoft.com/office/drawing/2014/main" id="{DDC9798A-655B-114F-8F32-AD5491CB72F4}"/>
              </a:ext>
            </a:extLst>
          </p:cNvPr>
          <p:cNvSpPr/>
          <p:nvPr/>
        </p:nvSpPr>
        <p:spPr>
          <a:xfrm>
            <a:off x="644738" y="926697"/>
            <a:ext cx="181144" cy="272065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24" name="Imagen 3">
            <a:extLst>
              <a:ext uri="{FF2B5EF4-FFF2-40B4-BE49-F238E27FC236}">
                <a16:creationId xmlns:a16="http://schemas.microsoft.com/office/drawing/2014/main" id="{65B97EAD-16A2-6E41-A4C8-F0F7DB22417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167228" y="951423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25" name="Conector recto 5">
            <a:extLst>
              <a:ext uri="{FF2B5EF4-FFF2-40B4-BE49-F238E27FC236}">
                <a16:creationId xmlns:a16="http://schemas.microsoft.com/office/drawing/2014/main" id="{BE3E85C9-A6A5-C845-8437-4C4F7D06D11A}"/>
              </a:ext>
            </a:extLst>
          </p:cNvPr>
          <p:cNvCxnSpPr>
            <a:cxnSpLocks/>
          </p:cNvCxnSpPr>
          <p:nvPr/>
        </p:nvCxnSpPr>
        <p:spPr>
          <a:xfrm>
            <a:off x="825882" y="926697"/>
            <a:ext cx="291090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26" name="Conector recto 20">
            <a:extLst>
              <a:ext uri="{FF2B5EF4-FFF2-40B4-BE49-F238E27FC236}">
                <a16:creationId xmlns:a16="http://schemas.microsoft.com/office/drawing/2014/main" id="{BAE290F6-2BC0-894E-8222-A193EAA9BA71}"/>
              </a:ext>
            </a:extLst>
          </p:cNvPr>
          <p:cNvCxnSpPr>
            <a:cxnSpLocks/>
          </p:cNvCxnSpPr>
          <p:nvPr/>
        </p:nvCxnSpPr>
        <p:spPr>
          <a:xfrm>
            <a:off x="851010" y="1198762"/>
            <a:ext cx="291090" cy="129668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pic>
        <p:nvPicPr>
          <p:cNvPr id="27" name="Imagen 23">
            <a:extLst>
              <a:ext uri="{FF2B5EF4-FFF2-40B4-BE49-F238E27FC236}">
                <a16:creationId xmlns:a16="http://schemas.microsoft.com/office/drawing/2014/main" id="{80B984F4-39F1-C44B-89DE-ED5173D60DF9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517370" y="1230370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28" name="Imagen 24">
            <a:extLst>
              <a:ext uri="{FF2B5EF4-FFF2-40B4-BE49-F238E27FC236}">
                <a16:creationId xmlns:a16="http://schemas.microsoft.com/office/drawing/2014/main" id="{56B55A8A-1407-D443-8F01-8EB0D9F4DEA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897815" y="1486338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29" name="Imagen 25">
            <a:extLst>
              <a:ext uri="{FF2B5EF4-FFF2-40B4-BE49-F238E27FC236}">
                <a16:creationId xmlns:a16="http://schemas.microsoft.com/office/drawing/2014/main" id="{52404A5B-A94D-1C4E-A393-F8B5F2CF588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274950" y="1788264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30" name="Picture 4" descr="Resultado de imagen de 3d cube voxels brain&quot;">
            <a:extLst>
              <a:ext uri="{FF2B5EF4-FFF2-40B4-BE49-F238E27FC236}">
                <a16:creationId xmlns:a16="http://schemas.microsoft.com/office/drawing/2014/main" id="{611A6000-AE7C-7540-A493-F2F9AD8437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872218" y="1123343"/>
            <a:ext cx="2826312" cy="280213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34" name="CustomShape 4">
            <a:extLst>
              <a:ext uri="{FF2B5EF4-FFF2-40B4-BE49-F238E27FC236}">
                <a16:creationId xmlns:a16="http://schemas.microsoft.com/office/drawing/2014/main" id="{988738FC-CB36-9748-998B-53A13CD74F3C}"/>
              </a:ext>
            </a:extLst>
          </p:cNvPr>
          <p:cNvSpPr/>
          <p:nvPr/>
        </p:nvSpPr>
        <p:spPr>
          <a:xfrm>
            <a:off x="5906990" y="3961709"/>
            <a:ext cx="2813875" cy="26596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Preprocessing: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Slice-time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Magnetic field distortions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Intensity inhomogeneities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Motion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Registration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Normalization</a:t>
            </a:r>
          </a:p>
        </p:txBody>
      </p:sp>
      <p:sp>
        <p:nvSpPr>
          <p:cNvPr id="35" name="CuadroTexto 2">
            <a:extLst>
              <a:ext uri="{FF2B5EF4-FFF2-40B4-BE49-F238E27FC236}">
                <a16:creationId xmlns:a16="http://schemas.microsoft.com/office/drawing/2014/main" id="{2BDDFDE5-7770-954B-8A36-32F0342266D3}"/>
              </a:ext>
            </a:extLst>
          </p:cNvPr>
          <p:cNvSpPr txBox="1"/>
          <p:nvPr/>
        </p:nvSpPr>
        <p:spPr>
          <a:xfrm>
            <a:off x="5906990" y="536828"/>
            <a:ext cx="4029110" cy="3139321"/>
          </a:xfrm>
          <a:prstGeom prst="rect">
            <a:avLst/>
          </a:prstGeom>
          <a:noFill/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MR b</a:t>
            </a: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asics: 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Scanner = magnet + RF transmitter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MRI relies on the magnetic properties of the tissue.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MR images are 3D “pictures” composed of voxels with one value per voxel.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Most common 3D files: </a:t>
            </a:r>
            <a:r>
              <a:rPr lang="en-US" spc="-1" dirty="0" err="1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N</a:t>
            </a:r>
            <a:r>
              <a:rPr lang="en-US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ifTi</a:t>
            </a: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(.</a:t>
            </a:r>
            <a:r>
              <a:rPr lang="en-US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nii</a:t>
            </a: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) and compressed </a:t>
            </a:r>
            <a:r>
              <a:rPr lang="en-US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NifTi</a:t>
            </a: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(</a:t>
            </a:r>
            <a:r>
              <a:rPr lang="en-US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nii.gz</a:t>
            </a: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).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Spatial resolution depends on scanner strength.</a:t>
            </a:r>
            <a:endParaRPr lang="es-ES" b="1" i="0" u="none" strike="noStrike" kern="1200" cap="none" spc="0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6" name="CustomShape 4">
            <a:extLst>
              <a:ext uri="{FF2B5EF4-FFF2-40B4-BE49-F238E27FC236}">
                <a16:creationId xmlns:a16="http://schemas.microsoft.com/office/drawing/2014/main" id="{8D31188C-6835-3D47-A0D6-5B4D251826EF}"/>
              </a:ext>
            </a:extLst>
          </p:cNvPr>
          <p:cNvSpPr/>
          <p:nvPr/>
        </p:nvSpPr>
        <p:spPr>
          <a:xfrm>
            <a:off x="644738" y="3905907"/>
            <a:ext cx="4591593" cy="221603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Type of images:</a:t>
            </a: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can be roughly grouped into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anatomical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and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functional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images.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Anatomical images (usually one volume) have higher spatial resolution than functional images (usually several volumes).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TR = time </a:t>
            </a:r>
            <a:r>
              <a:rPr lang="en-US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to collect one brain volume.</a:t>
            </a: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</p:txBody>
      </p:sp>
      <p:sp>
        <p:nvSpPr>
          <p:cNvPr id="37" name="CustomShape 4">
            <a:extLst>
              <a:ext uri="{FF2B5EF4-FFF2-40B4-BE49-F238E27FC236}">
                <a16:creationId xmlns:a16="http://schemas.microsoft.com/office/drawing/2014/main" id="{F61729AC-F738-8745-948E-855796A3F566}"/>
              </a:ext>
            </a:extLst>
          </p:cNvPr>
          <p:cNvSpPr/>
          <p:nvPr/>
        </p:nvSpPr>
        <p:spPr>
          <a:xfrm>
            <a:off x="1350560" y="1859482"/>
            <a:ext cx="3234047" cy="664928"/>
          </a:xfrm>
          <a:prstGeom prst="rect">
            <a:avLst/>
          </a:prstGeom>
          <a:solidFill>
            <a:schemeClr val="bg1"/>
          </a:solidFill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ct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Recap of last week 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F13AB0D1-5CAF-2446-9206-8BFD71ED4550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55521" y="757942"/>
            <a:ext cx="873169" cy="88164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3" name="Rectángulo 1">
            <a:extLst>
              <a:ext uri="{FF2B5EF4-FFF2-40B4-BE49-F238E27FC236}">
                <a16:creationId xmlns:a16="http://schemas.microsoft.com/office/drawing/2014/main" id="{DDC9798A-655B-114F-8F32-AD5491CB72F4}"/>
              </a:ext>
            </a:extLst>
          </p:cNvPr>
          <p:cNvSpPr/>
          <p:nvPr/>
        </p:nvSpPr>
        <p:spPr>
          <a:xfrm>
            <a:off x="644738" y="926697"/>
            <a:ext cx="181144" cy="272065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24" name="Imagen 3">
            <a:extLst>
              <a:ext uri="{FF2B5EF4-FFF2-40B4-BE49-F238E27FC236}">
                <a16:creationId xmlns:a16="http://schemas.microsoft.com/office/drawing/2014/main" id="{65B97EAD-16A2-6E41-A4C8-F0F7DB22417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167228" y="951423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25" name="Conector recto 5">
            <a:extLst>
              <a:ext uri="{FF2B5EF4-FFF2-40B4-BE49-F238E27FC236}">
                <a16:creationId xmlns:a16="http://schemas.microsoft.com/office/drawing/2014/main" id="{BE3E85C9-A6A5-C845-8437-4C4F7D06D11A}"/>
              </a:ext>
            </a:extLst>
          </p:cNvPr>
          <p:cNvCxnSpPr>
            <a:cxnSpLocks/>
          </p:cNvCxnSpPr>
          <p:nvPr/>
        </p:nvCxnSpPr>
        <p:spPr>
          <a:xfrm>
            <a:off x="825882" y="926697"/>
            <a:ext cx="291090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26" name="Conector recto 20">
            <a:extLst>
              <a:ext uri="{FF2B5EF4-FFF2-40B4-BE49-F238E27FC236}">
                <a16:creationId xmlns:a16="http://schemas.microsoft.com/office/drawing/2014/main" id="{BAE290F6-2BC0-894E-8222-A193EAA9BA71}"/>
              </a:ext>
            </a:extLst>
          </p:cNvPr>
          <p:cNvCxnSpPr>
            <a:cxnSpLocks/>
          </p:cNvCxnSpPr>
          <p:nvPr/>
        </p:nvCxnSpPr>
        <p:spPr>
          <a:xfrm>
            <a:off x="851010" y="1198762"/>
            <a:ext cx="291090" cy="129668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pic>
        <p:nvPicPr>
          <p:cNvPr id="27" name="Imagen 23">
            <a:extLst>
              <a:ext uri="{FF2B5EF4-FFF2-40B4-BE49-F238E27FC236}">
                <a16:creationId xmlns:a16="http://schemas.microsoft.com/office/drawing/2014/main" id="{80B984F4-39F1-C44B-89DE-ED5173D60DF9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517370" y="1230370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28" name="Imagen 24">
            <a:extLst>
              <a:ext uri="{FF2B5EF4-FFF2-40B4-BE49-F238E27FC236}">
                <a16:creationId xmlns:a16="http://schemas.microsoft.com/office/drawing/2014/main" id="{56B55A8A-1407-D443-8F01-8EB0D9F4DEA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1897815" y="1486338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29" name="Imagen 25">
            <a:extLst>
              <a:ext uri="{FF2B5EF4-FFF2-40B4-BE49-F238E27FC236}">
                <a16:creationId xmlns:a16="http://schemas.microsoft.com/office/drawing/2014/main" id="{52404A5B-A94D-1C4E-A393-F8B5F2CF588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274950" y="1788264"/>
            <a:ext cx="1932522" cy="1572987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30" name="Picture 4" descr="Resultado de imagen de 3d cube voxels brain&quot;">
            <a:extLst>
              <a:ext uri="{FF2B5EF4-FFF2-40B4-BE49-F238E27FC236}">
                <a16:creationId xmlns:a16="http://schemas.microsoft.com/office/drawing/2014/main" id="{611A6000-AE7C-7540-A493-F2F9AD8437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872218" y="1123343"/>
            <a:ext cx="2826312" cy="280213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31" name="CustomShape 4">
            <a:extLst>
              <a:ext uri="{FF2B5EF4-FFF2-40B4-BE49-F238E27FC236}">
                <a16:creationId xmlns:a16="http://schemas.microsoft.com/office/drawing/2014/main" id="{66895C94-31B5-E843-AE59-8C0E91EF29EB}"/>
              </a:ext>
            </a:extLst>
          </p:cNvPr>
          <p:cNvSpPr/>
          <p:nvPr/>
        </p:nvSpPr>
        <p:spPr>
          <a:xfrm>
            <a:off x="5912462" y="951423"/>
            <a:ext cx="3746259" cy="227071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MR images are a collection of voxels (3D matrix) with a value (a number) in each cell.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The value represents a different thing for anatomical and functional images. 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972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Functional MRI. BOLD signal.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30" name="Picture 4" descr="Resultado de imagen de 3d cube voxels brain&quot;">
            <a:extLst>
              <a:ext uri="{FF2B5EF4-FFF2-40B4-BE49-F238E27FC236}">
                <a16:creationId xmlns:a16="http://schemas.microsoft.com/office/drawing/2014/main" id="{611A6000-AE7C-7540-A493-F2F9AD8437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725" y="951423"/>
            <a:ext cx="2826312" cy="280213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31" name="CustomShape 4">
            <a:extLst>
              <a:ext uri="{FF2B5EF4-FFF2-40B4-BE49-F238E27FC236}">
                <a16:creationId xmlns:a16="http://schemas.microsoft.com/office/drawing/2014/main" id="{66895C94-31B5-E843-AE59-8C0E91EF29EB}"/>
              </a:ext>
            </a:extLst>
          </p:cNvPr>
          <p:cNvSpPr/>
          <p:nvPr/>
        </p:nvSpPr>
        <p:spPr>
          <a:xfrm>
            <a:off x="3940899" y="951423"/>
            <a:ext cx="4769964" cy="193111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 are used to study brain activity.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But what does brain activity look like when looked through a MR scanner?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3536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Functional MRI. BOLD signal.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30" name="Picture 4" descr="Resultado de imagen de 3d cube voxels brain&quot;">
            <a:extLst>
              <a:ext uri="{FF2B5EF4-FFF2-40B4-BE49-F238E27FC236}">
                <a16:creationId xmlns:a16="http://schemas.microsoft.com/office/drawing/2014/main" id="{611A6000-AE7C-7540-A493-F2F9AD8437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96725" y="951423"/>
            <a:ext cx="2826312" cy="280213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31" name="CustomShape 4">
            <a:extLst>
              <a:ext uri="{FF2B5EF4-FFF2-40B4-BE49-F238E27FC236}">
                <a16:creationId xmlns:a16="http://schemas.microsoft.com/office/drawing/2014/main" id="{66895C94-31B5-E843-AE59-8C0E91EF29EB}"/>
              </a:ext>
            </a:extLst>
          </p:cNvPr>
          <p:cNvSpPr/>
          <p:nvPr/>
        </p:nvSpPr>
        <p:spPr>
          <a:xfrm>
            <a:off x="3940899" y="951422"/>
            <a:ext cx="5503890" cy="23516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 are used to study brain activity. 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What we are recording in our functional sequences is actually blood oxygen level dependent​ (BOLD) signal.</a:t>
            </a: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But what does brain activity (BOLD) look like when looked through a MR scanner? </a:t>
            </a:r>
          </a:p>
        </p:txBody>
      </p:sp>
      <p:grpSp>
        <p:nvGrpSpPr>
          <p:cNvPr id="11" name="Grupo 10">
            <a:extLst>
              <a:ext uri="{FF2B5EF4-FFF2-40B4-BE49-F238E27FC236}">
                <a16:creationId xmlns:a16="http://schemas.microsoft.com/office/drawing/2014/main" id="{C3101C5F-50BF-A142-8B1A-05187BE2680A}"/>
              </a:ext>
            </a:extLst>
          </p:cNvPr>
          <p:cNvGrpSpPr/>
          <p:nvPr/>
        </p:nvGrpSpPr>
        <p:grpSpPr>
          <a:xfrm>
            <a:off x="4282624" y="3429000"/>
            <a:ext cx="3532983" cy="3759107"/>
            <a:chOff x="3777297" y="3429000"/>
            <a:chExt cx="3532983" cy="3759107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97F0827-6772-5C4B-90CF-C1E7EDA6FA57}"/>
                </a:ext>
              </a:extLst>
            </p:cNvPr>
            <p:cNvPicPr/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9D8E8240-C3B5-D84D-A930-30A353F9D280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45899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3101C5F-50BF-A142-8B1A-05187BE2680A}"/>
              </a:ext>
            </a:extLst>
          </p:cNvPr>
          <p:cNvGrpSpPr/>
          <p:nvPr/>
        </p:nvGrpSpPr>
        <p:grpSpPr>
          <a:xfrm>
            <a:off x="2405697" y="194185"/>
            <a:ext cx="4716997" cy="5238683"/>
            <a:chOff x="3777297" y="3429000"/>
            <a:chExt cx="3532983" cy="3759107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97F0827-6772-5C4B-90CF-C1E7EDA6FA57}"/>
                </a:ext>
              </a:extLst>
            </p:cNvPr>
            <p:cNvPicPr/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9D8E8240-C3B5-D84D-A930-30A353F9D280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Functional MRI. BOLD signal.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1" name="CustomShape 4">
            <a:extLst>
              <a:ext uri="{FF2B5EF4-FFF2-40B4-BE49-F238E27FC236}">
                <a16:creationId xmlns:a16="http://schemas.microsoft.com/office/drawing/2014/main" id="{66895C94-31B5-E843-AE59-8C0E91EF29EB}"/>
              </a:ext>
            </a:extLst>
          </p:cNvPr>
          <p:cNvSpPr/>
          <p:nvPr/>
        </p:nvSpPr>
        <p:spPr>
          <a:xfrm>
            <a:off x="1316857" y="4622903"/>
            <a:ext cx="1185093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Initial dip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3421EE7E-5B49-2940-A647-5B7612B2365A}"/>
              </a:ext>
            </a:extLst>
          </p:cNvPr>
          <p:cNvSpPr/>
          <p:nvPr/>
        </p:nvSpPr>
        <p:spPr>
          <a:xfrm>
            <a:off x="2956914" y="1771990"/>
            <a:ext cx="634101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Rise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A03005F2-324A-6049-A428-1C34582F18A2}"/>
              </a:ext>
            </a:extLst>
          </p:cNvPr>
          <p:cNvSpPr/>
          <p:nvPr/>
        </p:nvSpPr>
        <p:spPr>
          <a:xfrm>
            <a:off x="6514696" y="2486554"/>
            <a:ext cx="1499835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Undershoot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0AACA0DC-897E-1C45-A2AD-493DE365B8EB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2501950" y="4268632"/>
            <a:ext cx="991395" cy="57639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94DE772E-C502-0A48-BA5D-F78BA20EFDE8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3273965" y="2216232"/>
            <a:ext cx="479888" cy="57639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>
            <a:extLst>
              <a:ext uri="{FF2B5EF4-FFF2-40B4-BE49-F238E27FC236}">
                <a16:creationId xmlns:a16="http://schemas.microsoft.com/office/drawing/2014/main" id="{28EBE7A6-FD9D-DE4D-94B9-FE42FD01E90F}"/>
              </a:ext>
            </a:extLst>
          </p:cNvPr>
          <p:cNvCxnSpPr>
            <a:cxnSpLocks/>
            <a:stCxn id="14" idx="2"/>
          </p:cNvCxnSpPr>
          <p:nvPr/>
        </p:nvCxnSpPr>
        <p:spPr>
          <a:xfrm flipH="1">
            <a:off x="5715000" y="2930796"/>
            <a:ext cx="1549614" cy="13378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stomShape 4">
            <a:extLst>
              <a:ext uri="{FF2B5EF4-FFF2-40B4-BE49-F238E27FC236}">
                <a16:creationId xmlns:a16="http://schemas.microsoft.com/office/drawing/2014/main" id="{CBFA9E8C-DD2E-0241-8622-596E3FA1C53E}"/>
              </a:ext>
            </a:extLst>
          </p:cNvPr>
          <p:cNvSpPr/>
          <p:nvPr/>
        </p:nvSpPr>
        <p:spPr>
          <a:xfrm>
            <a:off x="7218948" y="4816532"/>
            <a:ext cx="1155032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Recovery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cxnSp>
        <p:nvCxnSpPr>
          <p:cNvPr id="32" name="Conector recto de flecha 31">
            <a:extLst>
              <a:ext uri="{FF2B5EF4-FFF2-40B4-BE49-F238E27FC236}">
                <a16:creationId xmlns:a16="http://schemas.microsoft.com/office/drawing/2014/main" id="{09B72B66-791D-F044-96D9-42BB64002D49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6872244" y="4296168"/>
            <a:ext cx="924220" cy="52036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ustomShape 4">
            <a:extLst>
              <a:ext uri="{FF2B5EF4-FFF2-40B4-BE49-F238E27FC236}">
                <a16:creationId xmlns:a16="http://schemas.microsoft.com/office/drawing/2014/main" id="{1E900C35-C550-0D40-8DCA-CDB113FCDC22}"/>
              </a:ext>
            </a:extLst>
          </p:cNvPr>
          <p:cNvSpPr/>
          <p:nvPr/>
        </p:nvSpPr>
        <p:spPr>
          <a:xfrm>
            <a:off x="3254088" y="4733964"/>
            <a:ext cx="485261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38" name="CustomShape 4">
            <a:extLst>
              <a:ext uri="{FF2B5EF4-FFF2-40B4-BE49-F238E27FC236}">
                <a16:creationId xmlns:a16="http://schemas.microsoft.com/office/drawing/2014/main" id="{875F56DE-F0F2-F54D-B54F-7EAF75B22982}"/>
              </a:ext>
            </a:extLst>
          </p:cNvPr>
          <p:cNvSpPr/>
          <p:nvPr/>
        </p:nvSpPr>
        <p:spPr>
          <a:xfrm>
            <a:off x="6376743" y="4733964"/>
            <a:ext cx="748170" cy="44424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~15s</a:t>
            </a: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2717645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C3101C5F-50BF-A142-8B1A-05187BE2680A}"/>
              </a:ext>
            </a:extLst>
          </p:cNvPr>
          <p:cNvGrpSpPr/>
          <p:nvPr/>
        </p:nvGrpSpPr>
        <p:grpSpPr>
          <a:xfrm>
            <a:off x="7310280" y="569412"/>
            <a:ext cx="1756610" cy="2112152"/>
            <a:chOff x="3777297" y="3429000"/>
            <a:chExt cx="3532983" cy="3759107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A97F0827-6772-5C4B-90CF-C1E7EDA6FA57}"/>
                </a:ext>
              </a:extLst>
            </p:cNvPr>
            <p:cNvPicPr/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36919" r="39891"/>
            <a:stretch/>
          </p:blipFill>
          <p:spPr>
            <a:xfrm>
              <a:off x="3777297" y="3429000"/>
              <a:ext cx="3532983" cy="3759107"/>
            </a:xfrm>
            <a:prstGeom prst="rect">
              <a:avLst/>
            </a:prstGeom>
            <a:ln>
              <a:noFill/>
            </a:ln>
          </p:spPr>
        </p:pic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9D8E8240-C3B5-D84D-A930-30A353F9D280}"/>
                </a:ext>
              </a:extLst>
            </p:cNvPr>
            <p:cNvCxnSpPr/>
            <p:nvPr/>
          </p:nvCxnSpPr>
          <p:spPr>
            <a:xfrm>
              <a:off x="4427621" y="6268452"/>
              <a:ext cx="2695073" cy="0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Functional MRI. BOLD signal.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1" name="CustomShape 4">
            <a:extLst>
              <a:ext uri="{FF2B5EF4-FFF2-40B4-BE49-F238E27FC236}">
                <a16:creationId xmlns:a16="http://schemas.microsoft.com/office/drawing/2014/main" id="{66895C94-31B5-E843-AE59-8C0E91EF29EB}"/>
              </a:ext>
            </a:extLst>
          </p:cNvPr>
          <p:cNvSpPr/>
          <p:nvPr/>
        </p:nvSpPr>
        <p:spPr>
          <a:xfrm>
            <a:off x="839110" y="740791"/>
            <a:ext cx="6091079" cy="75528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This is the ‘ideal’ response to stimulation but, of course, the measured signal is noisier.</a:t>
            </a: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22" name="CustomShape 1">
            <a:extLst>
              <a:ext uri="{FF2B5EF4-FFF2-40B4-BE49-F238E27FC236}">
                <a16:creationId xmlns:a16="http://schemas.microsoft.com/office/drawing/2014/main" id="{5F15E354-5473-414B-A147-AF9BD93572D0}"/>
              </a:ext>
            </a:extLst>
          </p:cNvPr>
          <p:cNvSpPr/>
          <p:nvPr/>
        </p:nvSpPr>
        <p:spPr>
          <a:xfrm>
            <a:off x="5168195" y="3077855"/>
            <a:ext cx="4285080" cy="135612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" name="Picture 4">
            <a:extLst>
              <a:ext uri="{FF2B5EF4-FFF2-40B4-BE49-F238E27FC236}">
                <a16:creationId xmlns:a16="http://schemas.microsoft.com/office/drawing/2014/main" id="{0A19DF1A-C2C4-574E-BC66-8690D3A9B724}"/>
              </a:ext>
            </a:extLst>
          </p:cNvPr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7044515" y="1559375"/>
            <a:ext cx="675000" cy="3999600"/>
          </a:xfrm>
          <a:prstGeom prst="rect">
            <a:avLst/>
          </a:prstGeom>
          <a:ln>
            <a:noFill/>
          </a:ln>
        </p:spPr>
      </p:pic>
      <p:sp>
        <p:nvSpPr>
          <p:cNvPr id="28" name="CustomShape 6">
            <a:extLst>
              <a:ext uri="{FF2B5EF4-FFF2-40B4-BE49-F238E27FC236}">
                <a16:creationId xmlns:a16="http://schemas.microsoft.com/office/drawing/2014/main" id="{D97949E0-DD43-1541-B72A-89E05441B40C}"/>
              </a:ext>
            </a:extLst>
          </p:cNvPr>
          <p:cNvSpPr/>
          <p:nvPr/>
        </p:nvSpPr>
        <p:spPr>
          <a:xfrm>
            <a:off x="5311115" y="3947255"/>
            <a:ext cx="399960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" name="CustomShape 7">
            <a:extLst>
              <a:ext uri="{FF2B5EF4-FFF2-40B4-BE49-F238E27FC236}">
                <a16:creationId xmlns:a16="http://schemas.microsoft.com/office/drawing/2014/main" id="{510EDDD9-1759-2043-856C-D9632C1EE907}"/>
              </a:ext>
            </a:extLst>
          </p:cNvPr>
          <p:cNvSpPr/>
          <p:nvPr/>
        </p:nvSpPr>
        <p:spPr>
          <a:xfrm>
            <a:off x="5311115" y="3969935"/>
            <a:ext cx="623880" cy="33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3" name="CustomShape 4">
            <a:extLst>
              <a:ext uri="{FF2B5EF4-FFF2-40B4-BE49-F238E27FC236}">
                <a16:creationId xmlns:a16="http://schemas.microsoft.com/office/drawing/2014/main" id="{584A4449-B71E-CB45-BE26-2A280A6DB0EA}"/>
              </a:ext>
            </a:extLst>
          </p:cNvPr>
          <p:cNvSpPr/>
          <p:nvPr/>
        </p:nvSpPr>
        <p:spPr>
          <a:xfrm>
            <a:off x="5135881" y="2756346"/>
            <a:ext cx="4658360" cy="38306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Measured signal in 1 voxel over many volumes</a:t>
            </a: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pc="-1" dirty="0">
              <a:solidFill>
                <a:srgbClr val="000000"/>
              </a:solidFill>
              <a:latin typeface="Calibri" pitchFamily="34"/>
              <a:ea typeface="DejaVu Sans"/>
              <a:cs typeface="Calibri" pitchFamily="34"/>
            </a:endParaRPr>
          </a:p>
        </p:txBody>
      </p:sp>
      <p:pic>
        <p:nvPicPr>
          <p:cNvPr id="34" name="Picture 4" descr="Resultado de imagen de 3d cube voxels brain&quot;">
            <a:extLst>
              <a:ext uri="{FF2B5EF4-FFF2-40B4-BE49-F238E27FC236}">
                <a16:creationId xmlns:a16="http://schemas.microsoft.com/office/drawing/2014/main" id="{16131DEE-498F-054C-BFD8-37A6EAAEE41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90347" y="26165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39" name="Picture 4" descr="Resultado de imagen de 3d cube voxels brain&quot;">
            <a:extLst>
              <a:ext uri="{FF2B5EF4-FFF2-40B4-BE49-F238E27FC236}">
                <a16:creationId xmlns:a16="http://schemas.microsoft.com/office/drawing/2014/main" id="{58081FFB-21BA-DF4E-BC37-869950205E3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42747" y="27689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0" name="Picture 4" descr="Resultado de imagen de 3d cube voxels brain&quot;">
            <a:extLst>
              <a:ext uri="{FF2B5EF4-FFF2-40B4-BE49-F238E27FC236}">
                <a16:creationId xmlns:a16="http://schemas.microsoft.com/office/drawing/2014/main" id="{A4630691-E48E-8347-A91C-B1793D6A5A5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95147" y="29213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1" name="Picture 4" descr="Resultado de imagen de 3d cube voxels brain&quot;">
            <a:extLst>
              <a:ext uri="{FF2B5EF4-FFF2-40B4-BE49-F238E27FC236}">
                <a16:creationId xmlns:a16="http://schemas.microsoft.com/office/drawing/2014/main" id="{AC75CFCC-8E6F-BC4A-965C-55902D0CEF8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547547" y="30737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2" name="Picture 4" descr="Resultado de imagen de 3d cube voxels brain&quot;">
            <a:extLst>
              <a:ext uri="{FF2B5EF4-FFF2-40B4-BE49-F238E27FC236}">
                <a16:creationId xmlns:a16="http://schemas.microsoft.com/office/drawing/2014/main" id="{BD7950F8-7CCA-C94D-8322-7BE93EFC5A1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699947" y="32261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3" name="Picture 4" descr="Resultado de imagen de 3d cube voxels brain&quot;">
            <a:extLst>
              <a:ext uri="{FF2B5EF4-FFF2-40B4-BE49-F238E27FC236}">
                <a16:creationId xmlns:a16="http://schemas.microsoft.com/office/drawing/2014/main" id="{AC1FD96F-72E9-4148-B2B6-78EF7342CD3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852347" y="33785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4" name="Picture 4" descr="Resultado de imagen de 3d cube voxels brain&quot;">
            <a:extLst>
              <a:ext uri="{FF2B5EF4-FFF2-40B4-BE49-F238E27FC236}">
                <a16:creationId xmlns:a16="http://schemas.microsoft.com/office/drawing/2014/main" id="{4AF61054-D517-5B47-8A8A-B68C4B679FD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004747" y="35309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5" name="Picture 4" descr="Resultado de imagen de 3d cube voxels brain&quot;">
            <a:extLst>
              <a:ext uri="{FF2B5EF4-FFF2-40B4-BE49-F238E27FC236}">
                <a16:creationId xmlns:a16="http://schemas.microsoft.com/office/drawing/2014/main" id="{C0737676-5268-7046-BDD2-87CE010E567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157147" y="36833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46" name="Picture 4" descr="Resultado de imagen de 3d cube voxels brain&quot;">
            <a:extLst>
              <a:ext uri="{FF2B5EF4-FFF2-40B4-BE49-F238E27FC236}">
                <a16:creationId xmlns:a16="http://schemas.microsoft.com/office/drawing/2014/main" id="{C5216D2E-6229-4C4B-B64E-E8686AA187CC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2309547" y="3835775"/>
            <a:ext cx="969895" cy="961598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25" name="CustomShape 4">
            <a:extLst>
              <a:ext uri="{FF2B5EF4-FFF2-40B4-BE49-F238E27FC236}">
                <a16:creationId xmlns:a16="http://schemas.microsoft.com/office/drawing/2014/main" id="{9F99E7AC-622D-AC49-BE49-6E4A07F1D1B2}"/>
              </a:ext>
            </a:extLst>
          </p:cNvPr>
          <p:cNvSpPr/>
          <p:nvPr/>
        </p:nvSpPr>
        <p:spPr>
          <a:xfrm>
            <a:off x="2948796" y="4340173"/>
            <a:ext cx="175704" cy="160922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2C184790-DCCC-3441-A123-D15A71C82918}"/>
              </a:ext>
            </a:extLst>
          </p:cNvPr>
          <p:cNvCxnSpPr>
            <a:stCxn id="25" idx="3"/>
            <a:endCxn id="22" idx="1"/>
          </p:cNvCxnSpPr>
          <p:nvPr/>
        </p:nvCxnSpPr>
        <p:spPr>
          <a:xfrm flipV="1">
            <a:off x="3124500" y="3755915"/>
            <a:ext cx="2043695" cy="66471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080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CustomShape 4">
            <a:extLst>
              <a:ext uri="{FF2B5EF4-FFF2-40B4-BE49-F238E27FC236}">
                <a16:creationId xmlns:a16="http://schemas.microsoft.com/office/drawing/2014/main" id="{ED978D98-D884-0C4E-AD7E-A2459C74924A}"/>
              </a:ext>
            </a:extLst>
          </p:cNvPr>
          <p:cNvSpPr/>
          <p:nvPr/>
        </p:nvSpPr>
        <p:spPr>
          <a:xfrm>
            <a:off x="805404" y="718701"/>
            <a:ext cx="6402918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7" name="CustomShape 4">
            <a:extLst>
              <a:ext uri="{FF2B5EF4-FFF2-40B4-BE49-F238E27FC236}">
                <a16:creationId xmlns:a16="http://schemas.microsoft.com/office/drawing/2014/main" id="{54CC785E-EBA5-CF4F-9F7C-A87D0B221EA8}"/>
              </a:ext>
            </a:extLst>
          </p:cNvPr>
          <p:cNvSpPr/>
          <p:nvPr/>
        </p:nvSpPr>
        <p:spPr>
          <a:xfrm>
            <a:off x="571518" y="0"/>
            <a:ext cx="724244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GLM. Generalized Linear Models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9474EF1F-3902-564B-A13E-9BFBFF9591C9}"/>
              </a:ext>
            </a:extLst>
          </p:cNvPr>
          <p:cNvSpPr/>
          <p:nvPr/>
        </p:nvSpPr>
        <p:spPr>
          <a:xfrm>
            <a:off x="7208322" y="5873520"/>
            <a:ext cx="2299322" cy="3652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i="1" spc="-1" dirty="0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i="1" strike="noStrike" spc="-1" dirty="0"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F06061A-F28C-5A4B-ABA4-336EAF1EC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137" y="2199162"/>
            <a:ext cx="4870507" cy="389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508F054-5F95-D747-A7F3-0E763F4CAF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0" r="11006" b="48788"/>
          <a:stretch/>
        </p:blipFill>
        <p:spPr bwMode="auto">
          <a:xfrm>
            <a:off x="805404" y="1535782"/>
            <a:ext cx="3289852" cy="132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06D80B63-050D-0342-B3C7-8D9015FAE6E6}"/>
              </a:ext>
            </a:extLst>
          </p:cNvPr>
          <p:cNvSpPr/>
          <p:nvPr/>
        </p:nvSpPr>
        <p:spPr>
          <a:xfrm>
            <a:off x="1490703" y="2428155"/>
            <a:ext cx="1390810" cy="3765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7374F432-1950-E94C-AAF5-339A65B4DCA8}"/>
              </a:ext>
            </a:extLst>
          </p:cNvPr>
          <p:cNvSpPr/>
          <p:nvPr/>
        </p:nvSpPr>
        <p:spPr>
          <a:xfrm>
            <a:off x="1417707" y="2498622"/>
            <a:ext cx="768401" cy="267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Intercept</a:t>
            </a: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12B73BA8-883E-D146-A0D2-F1F3AEC98A90}"/>
              </a:ext>
            </a:extLst>
          </p:cNvPr>
          <p:cNvSpPr/>
          <p:nvPr/>
        </p:nvSpPr>
        <p:spPr>
          <a:xfrm>
            <a:off x="2188031" y="2532731"/>
            <a:ext cx="578378" cy="267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Slope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0CD036C-787B-0C44-AD55-F341F8F453C6}"/>
              </a:ext>
            </a:extLst>
          </p:cNvPr>
          <p:cNvCxnSpPr/>
          <p:nvPr/>
        </p:nvCxnSpPr>
        <p:spPr>
          <a:xfrm flipV="1">
            <a:off x="2466575" y="2370286"/>
            <a:ext cx="169049" cy="1624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57C10060-ACF1-744E-A6D9-C23D2C1F1DD6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1732547" y="2310063"/>
            <a:ext cx="69361" cy="188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8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CustomShape 4">
            <a:extLst>
              <a:ext uri="{FF2B5EF4-FFF2-40B4-BE49-F238E27FC236}">
                <a16:creationId xmlns:a16="http://schemas.microsoft.com/office/drawing/2014/main" id="{ED978D98-D884-0C4E-AD7E-A2459C74924A}"/>
              </a:ext>
            </a:extLst>
          </p:cNvPr>
          <p:cNvSpPr/>
          <p:nvPr/>
        </p:nvSpPr>
        <p:spPr>
          <a:xfrm>
            <a:off x="805404" y="718701"/>
            <a:ext cx="6402918" cy="761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7" name="CustomShape 4">
            <a:extLst>
              <a:ext uri="{FF2B5EF4-FFF2-40B4-BE49-F238E27FC236}">
                <a16:creationId xmlns:a16="http://schemas.microsoft.com/office/drawing/2014/main" id="{54CC785E-EBA5-CF4F-9F7C-A87D0B221EA8}"/>
              </a:ext>
            </a:extLst>
          </p:cNvPr>
          <p:cNvSpPr/>
          <p:nvPr/>
        </p:nvSpPr>
        <p:spPr>
          <a:xfrm>
            <a:off x="571518" y="0"/>
            <a:ext cx="724244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spc="-1" dirty="0">
                <a:solidFill>
                  <a:srgbClr val="000000"/>
                </a:solidFill>
                <a:latin typeface="Baskerville Old Face"/>
                <a:ea typeface="DejaVu Sans"/>
                <a:cs typeface="DejaVu Sans"/>
              </a:rPr>
              <a:t>GLM. Generalized Linear Models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9474EF1F-3902-564B-A13E-9BFBFF9591C9}"/>
              </a:ext>
            </a:extLst>
          </p:cNvPr>
          <p:cNvSpPr/>
          <p:nvPr/>
        </p:nvSpPr>
        <p:spPr>
          <a:xfrm>
            <a:off x="7208322" y="5873520"/>
            <a:ext cx="2299322" cy="3652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i="1" spc="-1" dirty="0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i="1" strike="noStrike" spc="-1" dirty="0">
              <a:latin typeface="Arial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F06061A-F28C-5A4B-ABA4-336EAF1EC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137" y="2199162"/>
            <a:ext cx="4870507" cy="389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508F054-5F95-D747-A7F3-0E763F4CAF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0" r="11006" b="48788"/>
          <a:stretch/>
        </p:blipFill>
        <p:spPr bwMode="auto">
          <a:xfrm>
            <a:off x="805404" y="1535782"/>
            <a:ext cx="3289852" cy="1326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06D80B63-050D-0342-B3C7-8D9015FAE6E6}"/>
              </a:ext>
            </a:extLst>
          </p:cNvPr>
          <p:cNvSpPr/>
          <p:nvPr/>
        </p:nvSpPr>
        <p:spPr>
          <a:xfrm>
            <a:off x="1490703" y="2428155"/>
            <a:ext cx="1390810" cy="3765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7374F432-1950-E94C-AAF5-339A65B4DCA8}"/>
              </a:ext>
            </a:extLst>
          </p:cNvPr>
          <p:cNvSpPr/>
          <p:nvPr/>
        </p:nvSpPr>
        <p:spPr>
          <a:xfrm>
            <a:off x="1417707" y="2498622"/>
            <a:ext cx="768401" cy="267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Intercept</a:t>
            </a: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12B73BA8-883E-D146-A0D2-F1F3AEC98A90}"/>
              </a:ext>
            </a:extLst>
          </p:cNvPr>
          <p:cNvSpPr/>
          <p:nvPr/>
        </p:nvSpPr>
        <p:spPr>
          <a:xfrm>
            <a:off x="2188031" y="2532731"/>
            <a:ext cx="578378" cy="2670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ysClr val="windowText" lastClr="000000"/>
                </a:solidFill>
              </a:rPr>
              <a:t>Slope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0CD036C-787B-0C44-AD55-F341F8F453C6}"/>
              </a:ext>
            </a:extLst>
          </p:cNvPr>
          <p:cNvCxnSpPr/>
          <p:nvPr/>
        </p:nvCxnSpPr>
        <p:spPr>
          <a:xfrm flipV="1">
            <a:off x="2466575" y="2370286"/>
            <a:ext cx="169049" cy="1624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57C10060-ACF1-744E-A6D9-C23D2C1F1DD6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1732547" y="2310063"/>
            <a:ext cx="69361" cy="188559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ustomShape 3">
            <a:extLst>
              <a:ext uri="{FF2B5EF4-FFF2-40B4-BE49-F238E27FC236}">
                <a16:creationId xmlns:a16="http://schemas.microsoft.com/office/drawing/2014/main" id="{65875DC5-0CC6-6545-9723-0AE84C8DCA1D}"/>
              </a:ext>
            </a:extLst>
          </p:cNvPr>
          <p:cNvSpPr/>
          <p:nvPr/>
        </p:nvSpPr>
        <p:spPr>
          <a:xfrm>
            <a:off x="1324361" y="3767512"/>
            <a:ext cx="2453476" cy="1090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: What does the beta value represent?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3643021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14076</TotalTime>
  <Words>757</Words>
  <Application>Microsoft Macintosh PowerPoint</Application>
  <PresentationFormat>A4 (210 x 297 mm)</PresentationFormat>
  <Paragraphs>211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Baskerville Old Face</vt:lpstr>
      <vt:lpstr>Calibri</vt:lpstr>
      <vt:lpstr>Franklin Gothic Book</vt:lpstr>
      <vt:lpstr>Times New Roman</vt:lpstr>
      <vt:lpstr>Recorte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351</cp:revision>
  <dcterms:modified xsi:type="dcterms:W3CDTF">2021-04-11T15:11:11Z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PresentationFormat">
    <vt:lpwstr>A4 (210 x 297 mm)</vt:lpwstr>
  </property>
  <property fmtid="{D5CDD505-2E9C-101B-9397-08002B2CF9AE}" pid="7" name="ScaleCrop">
    <vt:bool>false</vt:bool>
  </property>
  <property fmtid="{D5CDD505-2E9C-101B-9397-08002B2CF9AE}" pid="8" name="ShareDoc">
    <vt:bool>false</vt:bool>
  </property>
</Properties>
</file>